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7"/>
  </p:notesMasterIdLst>
  <p:handoutMasterIdLst>
    <p:handoutMasterId r:id="rId38"/>
  </p:handoutMasterIdLst>
  <p:sldIdLst>
    <p:sldId id="341" r:id="rId2"/>
    <p:sldId id="342" r:id="rId3"/>
    <p:sldId id="343" r:id="rId4"/>
    <p:sldId id="344" r:id="rId5"/>
    <p:sldId id="345" r:id="rId6"/>
    <p:sldId id="346" r:id="rId7"/>
    <p:sldId id="347" r:id="rId8"/>
    <p:sldId id="348" r:id="rId9"/>
    <p:sldId id="349" r:id="rId10"/>
    <p:sldId id="350" r:id="rId11"/>
    <p:sldId id="351" r:id="rId12"/>
    <p:sldId id="352" r:id="rId13"/>
    <p:sldId id="340" r:id="rId14"/>
    <p:sldId id="324" r:id="rId15"/>
    <p:sldId id="333" r:id="rId16"/>
    <p:sldId id="323" r:id="rId17"/>
    <p:sldId id="289" r:id="rId18"/>
    <p:sldId id="319" r:id="rId19"/>
    <p:sldId id="325" r:id="rId20"/>
    <p:sldId id="326" r:id="rId21"/>
    <p:sldId id="327" r:id="rId22"/>
    <p:sldId id="328" r:id="rId23"/>
    <p:sldId id="329" r:id="rId24"/>
    <p:sldId id="330" r:id="rId25"/>
    <p:sldId id="331" r:id="rId26"/>
    <p:sldId id="332" r:id="rId27"/>
    <p:sldId id="320" r:id="rId28"/>
    <p:sldId id="322" r:id="rId29"/>
    <p:sldId id="353" r:id="rId30"/>
    <p:sldId id="334" r:id="rId31"/>
    <p:sldId id="335" r:id="rId32"/>
    <p:sldId id="336" r:id="rId33"/>
    <p:sldId id="337" r:id="rId34"/>
    <p:sldId id="338" r:id="rId35"/>
    <p:sldId id="339"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606">
          <p15:clr>
            <a:srgbClr val="A4A3A4"/>
          </p15:clr>
        </p15:guide>
        <p15:guide id="2" pos="24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0079"/>
    <a:srgbClr val="FFE524"/>
    <a:srgbClr val="FFE400"/>
    <a:srgbClr val="8C1A73"/>
    <a:srgbClr val="9C005A"/>
    <a:srgbClr val="29AD9D"/>
    <a:srgbClr val="000000"/>
    <a:srgbClr val="C0D821"/>
    <a:srgbClr val="3265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26" autoAdjust="0"/>
    <p:restoredTop sz="94660"/>
  </p:normalViewPr>
  <p:slideViewPr>
    <p:cSldViewPr snapToGrid="0" snapToObjects="1">
      <p:cViewPr>
        <p:scale>
          <a:sx n="76" d="100"/>
          <a:sy n="76" d="100"/>
        </p:scale>
        <p:origin x="-1122" y="18"/>
      </p:cViewPr>
      <p:guideLst>
        <p:guide orient="horz" pos="2606"/>
        <p:guide pos="246"/>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CC4FAAE-E3F6-574E-9138-F53D81697C50}" type="datetimeFigureOut">
              <a:rPr lang="en-US" smtClean="0"/>
              <a:t>9/22/2015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9E10815-79A0-3D48-871C-9F56C2AB471E}" type="slidenum">
              <a:rPr lang="en-US" smtClean="0"/>
              <a:t>‹#›</a:t>
            </a:fld>
            <a:endParaRPr lang="en-US"/>
          </a:p>
        </p:txBody>
      </p:sp>
    </p:spTree>
    <p:extLst>
      <p:ext uri="{BB962C8B-B14F-4D97-AF65-F5344CB8AC3E}">
        <p14:creationId xmlns:p14="http://schemas.microsoft.com/office/powerpoint/2010/main" val="26674460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12CBF0-A25F-0F42-B652-647DC1248248}" type="datetimeFigureOut">
              <a:rPr lang="en-US" smtClean="0"/>
              <a:t>9/22/2015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635196-67DA-6849-8CD6-4707ADCA954F}" type="slidenum">
              <a:rPr lang="en-US" smtClean="0"/>
              <a:t>‹#›</a:t>
            </a:fld>
            <a:endParaRPr lang="en-US"/>
          </a:p>
        </p:txBody>
      </p:sp>
    </p:spTree>
    <p:extLst>
      <p:ext uri="{BB962C8B-B14F-4D97-AF65-F5344CB8AC3E}">
        <p14:creationId xmlns:p14="http://schemas.microsoft.com/office/powerpoint/2010/main" val="43943413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1166813" y="692150"/>
            <a:ext cx="4618037" cy="3462338"/>
          </a:xfrm>
          <a:ln/>
        </p:spPr>
      </p:sp>
      <p:sp>
        <p:nvSpPr>
          <p:cNvPr id="60419" name="Notes Placeholder 2"/>
          <p:cNvSpPr>
            <a:spLocks noGrp="1"/>
          </p:cNvSpPr>
          <p:nvPr>
            <p:ph type="body" idx="1"/>
          </p:nvPr>
        </p:nvSpPr>
        <p:spPr>
          <a:noFill/>
          <a:ln/>
        </p:spPr>
        <p:txBody>
          <a:bodyPr/>
          <a:lstStyle/>
          <a:p>
            <a:endParaRPr lang="en-US" dirty="0" smtClean="0"/>
          </a:p>
        </p:txBody>
      </p:sp>
      <p:sp>
        <p:nvSpPr>
          <p:cNvPr id="60420" name="Slide Number Placeholder 3"/>
          <p:cNvSpPr>
            <a:spLocks noGrp="1"/>
          </p:cNvSpPr>
          <p:nvPr>
            <p:ph type="sldNum" sz="quarter" idx="5"/>
          </p:nvPr>
        </p:nvSpPr>
        <p:spPr>
          <a:noFill/>
        </p:spPr>
        <p:txBody>
          <a:bodyPr/>
          <a:lstStyle/>
          <a:p>
            <a:fld id="{0E3B0FCF-0460-4734-A249-631C9CC7220D}" type="slidenum">
              <a:rPr lang="en-US" smtClean="0"/>
              <a:pPr/>
              <a:t>1</a:t>
            </a:fld>
            <a:endParaRPr lang="en-US" smtClean="0"/>
          </a:p>
        </p:txBody>
      </p:sp>
    </p:spTree>
    <p:extLst>
      <p:ext uri="{BB962C8B-B14F-4D97-AF65-F5344CB8AC3E}">
        <p14:creationId xmlns:p14="http://schemas.microsoft.com/office/powerpoint/2010/main" val="1228997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90CD04F-05C6-E245-B044-F773CC6C7C5B}" type="slidenum">
              <a:rPr lang="en-US" smtClean="0">
                <a:solidFill>
                  <a:prstClr val="black"/>
                </a:solidFill>
                <a:latin typeface="Calibri"/>
              </a:rPr>
              <a:pPr/>
              <a:t>19</a:t>
            </a:fld>
            <a:endParaRPr lang="en-US">
              <a:solidFill>
                <a:prstClr val="black"/>
              </a:solidFill>
              <a:latin typeface="Calibri"/>
            </a:endParaRPr>
          </a:p>
        </p:txBody>
      </p:sp>
    </p:spTree>
    <p:extLst>
      <p:ext uri="{BB962C8B-B14F-4D97-AF65-F5344CB8AC3E}">
        <p14:creationId xmlns:p14="http://schemas.microsoft.com/office/powerpoint/2010/main" val="2267567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90CD04F-05C6-E245-B044-F773CC6C7C5B}"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p14="http://schemas.microsoft.com/office/powerpoint/2010/main" val="2406895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90CD04F-05C6-E245-B044-F773CC6C7C5B}"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1278651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90CD04F-05C6-E245-B044-F773CC6C7C5B}"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1208329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90CD04F-05C6-E245-B044-F773CC6C7C5B}"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1603068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90CD04F-05C6-E245-B044-F773CC6C7C5B}"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3959587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90CD04F-05C6-E245-B044-F773CC6C7C5B}" type="slidenum">
              <a:rPr lang="en-US" smtClean="0">
                <a:solidFill>
                  <a:prstClr val="black"/>
                </a:solidFill>
                <a:latin typeface="Calibri"/>
              </a:rPr>
              <a:pPr/>
              <a:t>25</a:t>
            </a:fld>
            <a:endParaRPr lang="en-US">
              <a:solidFill>
                <a:prstClr val="black"/>
              </a:solidFill>
              <a:latin typeface="Calibri"/>
            </a:endParaRPr>
          </a:p>
        </p:txBody>
      </p:sp>
    </p:spTree>
    <p:extLst>
      <p:ext uri="{BB962C8B-B14F-4D97-AF65-F5344CB8AC3E}">
        <p14:creationId xmlns:p14="http://schemas.microsoft.com/office/powerpoint/2010/main" val="459124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90CD04F-05C6-E245-B044-F773CC6C7C5B}" type="slidenum">
              <a:rPr lang="en-US" smtClean="0">
                <a:solidFill>
                  <a:prstClr val="black"/>
                </a:solidFill>
                <a:latin typeface="Calibri"/>
              </a:rPr>
              <a:pPr/>
              <a:t>26</a:t>
            </a:fld>
            <a:endParaRPr lang="en-US">
              <a:solidFill>
                <a:prstClr val="black"/>
              </a:solidFill>
              <a:latin typeface="Calibri"/>
            </a:endParaRPr>
          </a:p>
        </p:txBody>
      </p:sp>
    </p:spTree>
    <p:extLst>
      <p:ext uri="{BB962C8B-B14F-4D97-AF65-F5344CB8AC3E}">
        <p14:creationId xmlns:p14="http://schemas.microsoft.com/office/powerpoint/2010/main" val="1619766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90CD04F-05C6-E245-B044-F773CC6C7C5B}" type="slidenum">
              <a:rPr lang="en-US" smtClean="0">
                <a:solidFill>
                  <a:prstClr val="black"/>
                </a:solidFill>
                <a:latin typeface="Calibri"/>
              </a:rPr>
              <a:pPr/>
              <a:t>27</a:t>
            </a:fld>
            <a:endParaRPr lang="en-US">
              <a:solidFill>
                <a:prstClr val="black"/>
              </a:solidFill>
              <a:latin typeface="Calibri"/>
            </a:endParaRPr>
          </a:p>
        </p:txBody>
      </p:sp>
    </p:spTree>
    <p:extLst>
      <p:ext uri="{BB962C8B-B14F-4D97-AF65-F5344CB8AC3E}">
        <p14:creationId xmlns:p14="http://schemas.microsoft.com/office/powerpoint/2010/main" val="571175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90CD04F-05C6-E245-B044-F773CC6C7C5B}" type="slidenum">
              <a:rPr lang="en-US" smtClean="0">
                <a:solidFill>
                  <a:prstClr val="black"/>
                </a:solidFill>
                <a:latin typeface="Calibri"/>
              </a:rPr>
              <a:pPr/>
              <a:t>28</a:t>
            </a:fld>
            <a:endParaRPr lang="en-US">
              <a:solidFill>
                <a:prstClr val="black"/>
              </a:solidFill>
              <a:latin typeface="Calibri"/>
            </a:endParaRPr>
          </a:p>
        </p:txBody>
      </p:sp>
    </p:spTree>
    <p:extLst>
      <p:ext uri="{BB962C8B-B14F-4D97-AF65-F5344CB8AC3E}">
        <p14:creationId xmlns:p14="http://schemas.microsoft.com/office/powerpoint/2010/main" val="2841707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8037" cy="3462338"/>
          </a:xfrm>
        </p:spPr>
      </p:sp>
      <p:sp>
        <p:nvSpPr>
          <p:cNvPr id="3" name="Notes Placeholder 2"/>
          <p:cNvSpPr>
            <a:spLocks noGrp="1"/>
          </p:cNvSpPr>
          <p:nvPr>
            <p:ph type="body" idx="1"/>
          </p:nvPr>
        </p:nvSpPr>
        <p:spPr/>
        <p:txBody>
          <a:bodyPr/>
          <a:lstStyle/>
          <a:p>
            <a:pPr marL="0" indent="0">
              <a:spcAft>
                <a:spcPts val="600"/>
              </a:spcAft>
              <a:buFont typeface="Arial" panose="020B0604020202020204" pitchFamily="34" charset="0"/>
              <a:buNone/>
            </a:pPr>
            <a:r>
              <a:rPr lang="en-US" sz="1200" kern="1200" dirty="0" smtClean="0">
                <a:solidFill>
                  <a:schemeClr val="tx1"/>
                </a:solidFill>
                <a:latin typeface="Palatino" pitchFamily="18" charset="0"/>
                <a:ea typeface="+mn-ea"/>
                <a:cs typeface="+mn-cs"/>
              </a:rPr>
              <a:t>1) Zambia National AIDS council with UNICEF support,</a:t>
            </a:r>
            <a:r>
              <a:rPr lang="en-US" sz="1200" kern="1200" baseline="0" dirty="0" smtClean="0">
                <a:solidFill>
                  <a:schemeClr val="tx1"/>
                </a:solidFill>
                <a:latin typeface="Palatino" pitchFamily="18" charset="0"/>
                <a:ea typeface="+mn-ea"/>
                <a:cs typeface="+mn-cs"/>
              </a:rPr>
              <a:t> brought together a group of stakeholders (</a:t>
            </a:r>
            <a:r>
              <a:rPr lang="en-US" sz="1200" kern="1200" dirty="0" smtClean="0">
                <a:solidFill>
                  <a:schemeClr val="tx1"/>
                </a:solidFill>
                <a:latin typeface="Palatino" pitchFamily="18" charset="0"/>
                <a:ea typeface="+mn-ea"/>
                <a:cs typeface="+mn-cs"/>
              </a:rPr>
              <a:t>involving young people, ICT and telecoms experts, HIV experts, Communications Expert, Educators/parents) </a:t>
            </a:r>
            <a:r>
              <a:rPr lang="en-US" sz="1200" kern="1200" baseline="0" dirty="0" smtClean="0">
                <a:solidFill>
                  <a:schemeClr val="tx1"/>
                </a:solidFill>
                <a:latin typeface="Palatino" pitchFamily="18" charset="0"/>
                <a:ea typeface="+mn-ea"/>
                <a:cs typeface="+mn-cs"/>
              </a:rPr>
              <a:t>to d</a:t>
            </a:r>
            <a:r>
              <a:rPr lang="en-US" sz="1200" kern="1200" dirty="0" smtClean="0">
                <a:solidFill>
                  <a:schemeClr val="tx1"/>
                </a:solidFill>
                <a:latin typeface="Palatino" pitchFamily="18" charset="0"/>
                <a:ea typeface="+mn-ea"/>
                <a:cs typeface="+mn-cs"/>
              </a:rPr>
              <a:t>esign an innovative</a:t>
            </a:r>
            <a:r>
              <a:rPr lang="en-US" sz="1200" kern="1200" baseline="0" dirty="0" smtClean="0">
                <a:solidFill>
                  <a:schemeClr val="tx1"/>
                </a:solidFill>
                <a:latin typeface="Palatino" pitchFamily="18" charset="0"/>
                <a:ea typeface="+mn-ea"/>
                <a:cs typeface="+mn-cs"/>
              </a:rPr>
              <a:t> national platform to accelerate HIV response among young people – Zambia Ureport</a:t>
            </a:r>
            <a:r>
              <a:rPr lang="en-US" sz="1200" kern="1200" dirty="0" smtClean="0">
                <a:solidFill>
                  <a:schemeClr val="tx1"/>
                </a:solidFill>
                <a:latin typeface="Palatino" pitchFamily="18" charset="0"/>
                <a:ea typeface="+mn-ea"/>
                <a:cs typeface="+mn-cs"/>
              </a:rPr>
              <a:t>. Zambia received technical support</a:t>
            </a:r>
            <a:r>
              <a:rPr lang="en-US" sz="1200" kern="1200" baseline="0" dirty="0" smtClean="0">
                <a:solidFill>
                  <a:schemeClr val="tx1"/>
                </a:solidFill>
                <a:latin typeface="Palatino" pitchFamily="18" charset="0"/>
                <a:ea typeface="+mn-ea"/>
                <a:cs typeface="+mn-cs"/>
              </a:rPr>
              <a:t> from UNICEF Uganda where Ureport was first created.</a:t>
            </a:r>
            <a:endParaRPr lang="en-US" sz="1200" kern="1200" dirty="0" smtClean="0">
              <a:solidFill>
                <a:schemeClr val="tx1"/>
              </a:solidFill>
              <a:latin typeface="Palatino" pitchFamily="18" charset="0"/>
              <a:ea typeface="+mn-ea"/>
              <a:cs typeface="+mn-cs"/>
            </a:endParaRPr>
          </a:p>
          <a:p>
            <a:pPr marL="115888" indent="-115888">
              <a:spcAft>
                <a:spcPts val="600"/>
              </a:spcAft>
              <a:buFont typeface="Arial" panose="020B0604020202020204" pitchFamily="34" charset="0"/>
              <a:buChar char="•"/>
            </a:pPr>
            <a:endParaRPr lang="en-US" sz="1200" kern="1200" dirty="0" smtClean="0">
              <a:solidFill>
                <a:schemeClr val="tx1"/>
              </a:solidFill>
              <a:latin typeface="Palatino" pitchFamily="18" charset="0"/>
              <a:ea typeface="+mn-ea"/>
              <a:cs typeface="+mn-cs"/>
            </a:endParaRPr>
          </a:p>
          <a:p>
            <a:pPr marL="0" indent="0">
              <a:spcAft>
                <a:spcPts val="600"/>
              </a:spcAft>
              <a:buFont typeface="Arial" panose="020B0604020202020204" pitchFamily="34" charset="0"/>
              <a:buNone/>
            </a:pPr>
            <a:r>
              <a:rPr lang="en-US" sz="1200" kern="1200" dirty="0" smtClean="0">
                <a:solidFill>
                  <a:schemeClr val="tx1"/>
                </a:solidFill>
                <a:latin typeface="Palatino" pitchFamily="18" charset="0"/>
                <a:ea typeface="+mn-ea"/>
                <a:cs typeface="+mn-cs"/>
              </a:rPr>
              <a:t>2) Zambia Ureport was launched</a:t>
            </a:r>
            <a:r>
              <a:rPr lang="en-US" sz="1200" kern="1200" baseline="0" dirty="0" smtClean="0">
                <a:solidFill>
                  <a:schemeClr val="tx1"/>
                </a:solidFill>
                <a:latin typeface="Palatino" pitchFamily="18" charset="0"/>
                <a:ea typeface="+mn-ea"/>
                <a:cs typeface="+mn-cs"/>
              </a:rPr>
              <a:t> on the first of </a:t>
            </a:r>
            <a:r>
              <a:rPr lang="en-US" sz="1200" kern="1200" dirty="0" smtClean="0">
                <a:solidFill>
                  <a:schemeClr val="tx1"/>
                </a:solidFill>
                <a:latin typeface="Palatino" pitchFamily="18" charset="0"/>
                <a:ea typeface="+mn-ea"/>
                <a:cs typeface="+mn-cs"/>
              </a:rPr>
              <a:t>December 2012 (World AIDS Day) by the Government of Zambia with 4 objectives</a:t>
            </a:r>
            <a:r>
              <a:rPr lang="en-US" sz="1200" kern="1200" baseline="0" dirty="0" smtClean="0">
                <a:solidFill>
                  <a:schemeClr val="tx1"/>
                </a:solidFill>
                <a:latin typeface="Palatino" pitchFamily="18" charset="0"/>
                <a:ea typeface="+mn-ea"/>
                <a:cs typeface="+mn-cs"/>
              </a:rPr>
              <a:t> – the acronym PLUM makes it easier to remember</a:t>
            </a:r>
            <a:r>
              <a:rPr lang="en-US" sz="1200" kern="1200" dirty="0" smtClean="0">
                <a:solidFill>
                  <a:schemeClr val="tx1"/>
                </a:solidFill>
                <a:latin typeface="Palatino" pitchFamily="18" charset="0"/>
                <a:ea typeface="+mn-ea"/>
                <a:cs typeface="+mn-cs"/>
              </a:rPr>
              <a:t>.</a:t>
            </a:r>
          </a:p>
          <a:p>
            <a:r>
              <a:rPr lang="en-US" dirty="0" smtClean="0"/>
              <a:t>The</a:t>
            </a:r>
            <a:r>
              <a:rPr lang="en-US" baseline="0" dirty="0" smtClean="0"/>
              <a:t> Ureport SMS platform was expected to create the enabling environment for young people:</a:t>
            </a:r>
          </a:p>
          <a:p>
            <a:pPr marL="171450" indent="-171450">
              <a:buFontTx/>
              <a:buChar char="-"/>
            </a:pPr>
            <a:r>
              <a:rPr lang="en-US" baseline="0" dirty="0" smtClean="0"/>
              <a:t>To Participate in defining the right policy and programme to meet their needs (filling the other half of the glass)</a:t>
            </a:r>
          </a:p>
          <a:p>
            <a:pPr marL="171450" indent="-171450">
              <a:buFontTx/>
              <a:buChar char="-"/>
            </a:pPr>
            <a:r>
              <a:rPr lang="en-US" baseline="0" dirty="0" smtClean="0"/>
              <a:t>To Learn in a new ways to improve their comprehensive knowledge about HIV</a:t>
            </a:r>
          </a:p>
          <a:p>
            <a:pPr marL="171450" indent="-171450">
              <a:buFontTx/>
              <a:buChar char="-"/>
            </a:pPr>
            <a:r>
              <a:rPr lang="en-US" baseline="0" dirty="0" smtClean="0"/>
              <a:t>To Utilize the services that are available in their communities including the health facilities</a:t>
            </a:r>
          </a:p>
          <a:p>
            <a:pPr marL="171450" indent="-171450">
              <a:buFontTx/>
              <a:buChar char="-"/>
            </a:pPr>
            <a:r>
              <a:rPr lang="en-US" dirty="0" smtClean="0"/>
              <a:t>To Monitor the overall quality of services.</a:t>
            </a:r>
          </a:p>
          <a:p>
            <a:pPr marL="171450" indent="-171450">
              <a:buFontTx/>
              <a:buChar char="-"/>
            </a:pPr>
            <a:endParaRPr lang="en-US" dirty="0" smtClean="0"/>
          </a:p>
          <a:p>
            <a:r>
              <a:rPr lang="en-US" dirty="0" smtClean="0"/>
              <a:t>3) We then</a:t>
            </a:r>
            <a:r>
              <a:rPr lang="en-US" baseline="0" dirty="0" smtClean="0"/>
              <a:t> built 2 modules that describe the strategies to meet the programme </a:t>
            </a:r>
            <a:r>
              <a:rPr lang="en-US" baseline="0" dirty="0" err="1" smtClean="0"/>
              <a:t>objectices</a:t>
            </a:r>
            <a:r>
              <a:rPr lang="en-US" baseline="0" dirty="0" smtClean="0"/>
              <a:t>:</a:t>
            </a:r>
          </a:p>
          <a:p>
            <a:r>
              <a:rPr lang="en-US" baseline="0" dirty="0" smtClean="0"/>
              <a:t>Module 1: Knowledge Bank</a:t>
            </a:r>
          </a:p>
          <a:p>
            <a:r>
              <a:rPr lang="en-US" baseline="0" dirty="0" smtClean="0"/>
              <a:t>Module 2: Polls and Campaigns.</a:t>
            </a:r>
            <a:endParaRPr lang="en-US" dirty="0" smtClean="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a:defRPr/>
            </a:pPr>
            <a:fld id="{4681A62F-3A3D-4858-9C6C-7B7E1B84DC9C}" type="slidenum">
              <a:rPr lang="en-US"/>
              <a:pPr>
                <a:defRPr/>
              </a:pPr>
              <a:t>3</a:t>
            </a:fld>
            <a:endParaRPr lang="en-US" dirty="0"/>
          </a:p>
        </p:txBody>
      </p:sp>
    </p:spTree>
    <p:extLst>
      <p:ext uri="{BB962C8B-B14F-4D97-AF65-F5344CB8AC3E}">
        <p14:creationId xmlns:p14="http://schemas.microsoft.com/office/powerpoint/2010/main" val="42601260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90CD04F-05C6-E245-B044-F773CC6C7C5B}"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1401985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90CD04F-05C6-E245-B044-F773CC6C7C5B}"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8971479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C90CD04F-05C6-E245-B044-F773CC6C7C5B}" type="slidenum">
              <a:rPr lang="en-US" smtClean="0"/>
              <a:t>31</a:t>
            </a:fld>
            <a:endParaRPr lang="en-US"/>
          </a:p>
        </p:txBody>
      </p:sp>
    </p:spTree>
    <p:extLst>
      <p:ext uri="{BB962C8B-B14F-4D97-AF65-F5344CB8AC3E}">
        <p14:creationId xmlns:p14="http://schemas.microsoft.com/office/powerpoint/2010/main" val="19260834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90CD04F-05C6-E245-B044-F773CC6C7C5B}"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26267946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90CD04F-05C6-E245-B044-F773CC6C7C5B}"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31103622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90CD04F-05C6-E245-B044-F773CC6C7C5B}"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16666893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90CD04F-05C6-E245-B044-F773CC6C7C5B}"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2201061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Within</a:t>
            </a:r>
            <a:r>
              <a:rPr lang="en-US" baseline="0" dirty="0" smtClean="0"/>
              <a:t> a year of implementation, young people in the programme were already influencing national policy on HIV…Here </a:t>
            </a:r>
            <a:r>
              <a:rPr lang="en-US" baseline="0" dirty="0" err="1" smtClean="0"/>
              <a:t>Natacha</a:t>
            </a:r>
            <a:r>
              <a:rPr lang="en-US" baseline="0" dirty="0" smtClean="0"/>
              <a:t> and Solomon delivery the Voice of Youth, before the Vice President of Zambia, at the National HIV prevention convention in 2013. This statement was prepared following SMS poll of 15,000 Ureporters 2 weeks before the conference.</a:t>
            </a:r>
            <a:endParaRPr lang="en-US" dirty="0"/>
          </a:p>
        </p:txBody>
      </p:sp>
      <p:sp>
        <p:nvSpPr>
          <p:cNvPr id="4" name="Slide Number Placeholder 3"/>
          <p:cNvSpPr>
            <a:spLocks noGrp="1"/>
          </p:cNvSpPr>
          <p:nvPr>
            <p:ph type="sldNum" sz="quarter" idx="10"/>
          </p:nvPr>
        </p:nvSpPr>
        <p:spPr/>
        <p:txBody>
          <a:bodyPr/>
          <a:lstStyle/>
          <a:p>
            <a:pPr>
              <a:defRPr/>
            </a:pPr>
            <a:fld id="{4681A62F-3A3D-4858-9C6C-7B7E1B84DC9C}" type="slidenum">
              <a:rPr lang="en-US" smtClean="0"/>
              <a:pPr>
                <a:defRPr/>
              </a:pPr>
              <a:t>4</a:t>
            </a:fld>
            <a:endParaRPr lang="en-US" dirty="0"/>
          </a:p>
        </p:txBody>
      </p:sp>
    </p:spTree>
    <p:extLst>
      <p:ext uri="{BB962C8B-B14F-4D97-AF65-F5344CB8AC3E}">
        <p14:creationId xmlns:p14="http://schemas.microsoft.com/office/powerpoint/2010/main" val="2383427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C90CD04F-05C6-E245-B044-F773CC6C7C5B}" type="slidenum">
              <a:rPr lang="en-US" smtClean="0"/>
              <a:t>13</a:t>
            </a:fld>
            <a:endParaRPr lang="en-US"/>
          </a:p>
        </p:txBody>
      </p:sp>
    </p:spTree>
    <p:extLst>
      <p:ext uri="{BB962C8B-B14F-4D97-AF65-F5344CB8AC3E}">
        <p14:creationId xmlns:p14="http://schemas.microsoft.com/office/powerpoint/2010/main" val="3131040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C90CD04F-05C6-E245-B044-F773CC6C7C5B}" type="slidenum">
              <a:rPr lang="en-US" smtClean="0"/>
              <a:t>14</a:t>
            </a:fld>
            <a:endParaRPr lang="en-US"/>
          </a:p>
        </p:txBody>
      </p:sp>
    </p:spTree>
    <p:extLst>
      <p:ext uri="{BB962C8B-B14F-4D97-AF65-F5344CB8AC3E}">
        <p14:creationId xmlns:p14="http://schemas.microsoft.com/office/powerpoint/2010/main" val="2827055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90CD04F-05C6-E245-B044-F773CC6C7C5B}"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4156569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90CD04F-05C6-E245-B044-F773CC6C7C5B}"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4112011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90CD04F-05C6-E245-B044-F773CC6C7C5B}"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1377696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90CD04F-05C6-E245-B044-F773CC6C7C5B}"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2530685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AD6D5D9-DE12-BD4A-94A7-F84F61E3E45A}" type="datetimeFigureOut">
              <a:rPr lang="en-US" smtClean="0">
                <a:solidFill>
                  <a:prstClr val="black">
                    <a:tint val="75000"/>
                  </a:prstClr>
                </a:solidFill>
                <a:latin typeface="Calibri"/>
              </a:rPr>
              <a:pPr/>
              <a:t>9/22/2015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ECDC61-3B68-644F-A27D-194976306B3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44051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D6D5D9-DE12-BD4A-94A7-F84F61E3E45A}" type="datetimeFigureOut">
              <a:rPr lang="en-US" smtClean="0">
                <a:solidFill>
                  <a:prstClr val="black">
                    <a:tint val="75000"/>
                  </a:prstClr>
                </a:solidFill>
                <a:latin typeface="Calibri"/>
              </a:rPr>
              <a:pPr/>
              <a:t>9/22/2015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ECDC61-3B68-644F-A27D-194976306B3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65293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D6D5D9-DE12-BD4A-94A7-F84F61E3E45A}" type="datetimeFigureOut">
              <a:rPr lang="en-US" smtClean="0">
                <a:solidFill>
                  <a:prstClr val="black">
                    <a:tint val="75000"/>
                  </a:prstClr>
                </a:solidFill>
                <a:latin typeface="Calibri"/>
              </a:rPr>
              <a:pPr/>
              <a:t>9/22/2015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ECDC61-3B68-644F-A27D-194976306B3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10476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D6D5D9-DE12-BD4A-94A7-F84F61E3E45A}" type="datetimeFigureOut">
              <a:rPr lang="en-US" smtClean="0">
                <a:solidFill>
                  <a:prstClr val="black">
                    <a:tint val="75000"/>
                  </a:prstClr>
                </a:solidFill>
                <a:latin typeface="Calibri"/>
              </a:rPr>
              <a:pPr/>
              <a:t>9/22/2015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ECDC61-3B68-644F-A27D-194976306B3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81483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6D5D9-DE12-BD4A-94A7-F84F61E3E45A}" type="datetimeFigureOut">
              <a:rPr lang="en-US" smtClean="0">
                <a:solidFill>
                  <a:prstClr val="black">
                    <a:tint val="75000"/>
                  </a:prstClr>
                </a:solidFill>
                <a:latin typeface="Calibri"/>
              </a:rPr>
              <a:pPr/>
              <a:t>9/22/2015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4ECDC61-3B68-644F-A27D-194976306B3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18152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AD6D5D9-DE12-BD4A-94A7-F84F61E3E45A}" type="datetimeFigureOut">
              <a:rPr lang="en-US" smtClean="0">
                <a:solidFill>
                  <a:prstClr val="black">
                    <a:tint val="75000"/>
                  </a:prstClr>
                </a:solidFill>
                <a:latin typeface="Calibri"/>
              </a:rPr>
              <a:pPr/>
              <a:t>9/22/2015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4ECDC61-3B68-644F-A27D-194976306B3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24990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AD6D5D9-DE12-BD4A-94A7-F84F61E3E45A}" type="datetimeFigureOut">
              <a:rPr lang="en-US" smtClean="0">
                <a:solidFill>
                  <a:prstClr val="black">
                    <a:tint val="75000"/>
                  </a:prstClr>
                </a:solidFill>
                <a:latin typeface="Calibri"/>
              </a:rPr>
              <a:pPr/>
              <a:t>9/22/2015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4ECDC61-3B68-644F-A27D-194976306B3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67336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AD6D5D9-DE12-BD4A-94A7-F84F61E3E45A}" type="datetimeFigureOut">
              <a:rPr lang="en-US" smtClean="0">
                <a:solidFill>
                  <a:prstClr val="black">
                    <a:tint val="75000"/>
                  </a:prstClr>
                </a:solidFill>
                <a:latin typeface="Calibri"/>
              </a:rPr>
              <a:pPr/>
              <a:t>9/22/2015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4ECDC61-3B68-644F-A27D-194976306B3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30192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D6D5D9-DE12-BD4A-94A7-F84F61E3E45A}" type="datetimeFigureOut">
              <a:rPr lang="en-US" smtClean="0">
                <a:solidFill>
                  <a:prstClr val="black">
                    <a:tint val="75000"/>
                  </a:prstClr>
                </a:solidFill>
                <a:latin typeface="Calibri"/>
              </a:rPr>
              <a:pPr/>
              <a:t>9/22/2015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4ECDC61-3B68-644F-A27D-194976306B3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44516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6D5D9-DE12-BD4A-94A7-F84F61E3E45A}" type="datetimeFigureOut">
              <a:rPr lang="en-US" smtClean="0">
                <a:solidFill>
                  <a:prstClr val="black">
                    <a:tint val="75000"/>
                  </a:prstClr>
                </a:solidFill>
                <a:latin typeface="Calibri"/>
              </a:rPr>
              <a:pPr/>
              <a:t>9/22/2015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4ECDC61-3B68-644F-A27D-194976306B3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85638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6D5D9-DE12-BD4A-94A7-F84F61E3E45A}" type="datetimeFigureOut">
              <a:rPr lang="en-US" smtClean="0">
                <a:solidFill>
                  <a:prstClr val="black">
                    <a:tint val="75000"/>
                  </a:prstClr>
                </a:solidFill>
                <a:latin typeface="Calibri"/>
              </a:rPr>
              <a:pPr/>
              <a:t>9/22/2015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4ECDC61-3B68-644F-A27D-194976306B3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29095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D6D5D9-DE12-BD4A-94A7-F84F61E3E45A}" type="datetimeFigureOut">
              <a:rPr lang="en-US" smtClean="0">
                <a:solidFill>
                  <a:prstClr val="black">
                    <a:tint val="75000"/>
                  </a:prstClr>
                </a:solidFill>
                <a:latin typeface="Calibri"/>
              </a:rPr>
              <a:pPr/>
              <a:t>9/22/2015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ECDC61-3B68-644F-A27D-194976306B3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54913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864218" y="4731172"/>
            <a:ext cx="2860718" cy="1292662"/>
          </a:xfrm>
          <a:prstGeom prst="rect">
            <a:avLst/>
          </a:prstGeom>
          <a:noFill/>
        </p:spPr>
        <p:txBody>
          <a:bodyPr wrap="square" rtlCol="0">
            <a:spAutoFit/>
          </a:bodyPr>
          <a:lstStyle/>
          <a:p>
            <a:r>
              <a:rPr lang="en-US" sz="1500" b="1" dirty="0">
                <a:solidFill>
                  <a:srgbClr val="3366FF"/>
                </a:solidFill>
                <a:latin typeface="Arial" pitchFamily="34" charset="0"/>
                <a:ea typeface="MS PGothic" pitchFamily="34" charset="-128"/>
                <a:cs typeface="Arial" pitchFamily="34" charset="0"/>
              </a:rPr>
              <a:t>Brighton </a:t>
            </a:r>
            <a:r>
              <a:rPr lang="en-US" sz="1500" b="1" dirty="0" err="1">
                <a:solidFill>
                  <a:srgbClr val="3366FF"/>
                </a:solidFill>
                <a:latin typeface="Arial" pitchFamily="34" charset="0"/>
                <a:ea typeface="MS PGothic" pitchFamily="34" charset="-128"/>
                <a:cs typeface="Arial" pitchFamily="34" charset="0"/>
              </a:rPr>
              <a:t>Kaoma</a:t>
            </a:r>
            <a:r>
              <a:rPr lang="en-US" sz="1500" b="1" dirty="0">
                <a:solidFill>
                  <a:srgbClr val="3366FF"/>
                </a:solidFill>
                <a:latin typeface="Arial" pitchFamily="34" charset="0"/>
                <a:ea typeface="MS PGothic" pitchFamily="34" charset="-128"/>
                <a:cs typeface="Arial" pitchFamily="34" charset="0"/>
              </a:rPr>
              <a:t> 22 years old</a:t>
            </a:r>
          </a:p>
          <a:p>
            <a:r>
              <a:rPr lang="en-US" sz="1200" b="1" dirty="0">
                <a:latin typeface="Arial" pitchFamily="34" charset="0"/>
                <a:ea typeface="MS PGothic" pitchFamily="34" charset="-128"/>
                <a:cs typeface="Arial" pitchFamily="34" charset="0"/>
              </a:rPr>
              <a:t>Co-founder &amp; Executive Director</a:t>
            </a:r>
          </a:p>
          <a:p>
            <a:r>
              <a:rPr lang="en-US" sz="1200" b="1" dirty="0">
                <a:latin typeface="Arial" pitchFamily="34" charset="0"/>
                <a:ea typeface="MS PGothic" pitchFamily="34" charset="-128"/>
                <a:cs typeface="Arial" pitchFamily="34" charset="0"/>
              </a:rPr>
              <a:t>Agents of Change Foundation</a:t>
            </a:r>
          </a:p>
          <a:p>
            <a:endParaRPr lang="en-US" sz="1200" b="1" dirty="0">
              <a:latin typeface="Arial" pitchFamily="34" charset="0"/>
              <a:ea typeface="MS PGothic" pitchFamily="34" charset="-128"/>
              <a:cs typeface="Arial" pitchFamily="34" charset="0"/>
            </a:endParaRPr>
          </a:p>
          <a:p>
            <a:r>
              <a:rPr lang="en-US" sz="1200" b="1" dirty="0">
                <a:latin typeface="Arial" pitchFamily="34" charset="0"/>
                <a:ea typeface="MS PGothic" pitchFamily="34" charset="-128"/>
                <a:cs typeface="Arial" pitchFamily="34" charset="0"/>
              </a:rPr>
              <a:t>Email: brightonkaoma@yahoo.com</a:t>
            </a:r>
          </a:p>
          <a:p>
            <a:r>
              <a:rPr lang="fr-FR" sz="1500" b="1" dirty="0">
                <a:solidFill>
                  <a:srgbClr val="3366FF"/>
                </a:solidFill>
                <a:latin typeface="Arial" pitchFamily="34" charset="0"/>
                <a:ea typeface="MS PGothic" pitchFamily="34" charset="-128"/>
                <a:cs typeface="Arial" pitchFamily="34" charset="0"/>
              </a:rPr>
              <a:t>Phone: +260 962 919108</a:t>
            </a:r>
          </a:p>
        </p:txBody>
      </p:sp>
      <p:pic>
        <p:nvPicPr>
          <p:cNvPr id="1026" name="Picture 2" descr="C:\Users\user\Pictures\ACF  New 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610" y="857250"/>
            <a:ext cx="8407400" cy="227408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user\Pictures\Brighton M. Kaom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935" y="4050406"/>
            <a:ext cx="3000778" cy="1950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159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122829" y="1588070"/>
            <a:ext cx="8850526" cy="799734"/>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3000" dirty="0">
                <a:solidFill>
                  <a:srgbClr val="E40079"/>
                </a:solidFill>
              </a:rPr>
              <a:t>Tree Planting, Tree nursery establishment &amp; sensitization in schools and communities  </a:t>
            </a:r>
          </a:p>
        </p:txBody>
      </p:sp>
      <p:sp>
        <p:nvSpPr>
          <p:cNvPr id="7" name="Title 1"/>
          <p:cNvSpPr>
            <a:spLocks noGrp="1"/>
          </p:cNvSpPr>
          <p:nvPr>
            <p:ph type="title"/>
          </p:nvPr>
        </p:nvSpPr>
        <p:spPr>
          <a:xfrm>
            <a:off x="171450" y="227125"/>
            <a:ext cx="8972550" cy="857250"/>
          </a:xfrm>
        </p:spPr>
        <p:txBody>
          <a:bodyPr>
            <a:noAutofit/>
          </a:bodyPr>
          <a:lstStyle/>
          <a:p>
            <a:r>
              <a:rPr lang="en-US" sz="2800" b="1" dirty="0">
                <a:solidFill>
                  <a:srgbClr val="00B0F0"/>
                </a:solidFill>
              </a:rPr>
              <a:t/>
            </a:r>
            <a:br>
              <a:rPr lang="en-US" sz="2800" b="1" dirty="0">
                <a:solidFill>
                  <a:srgbClr val="00B0F0"/>
                </a:solidFill>
              </a:rPr>
            </a:br>
            <a:r>
              <a:rPr lang="en-US" sz="2800" b="1" dirty="0">
                <a:solidFill>
                  <a:srgbClr val="00B0F0"/>
                </a:solidFill>
              </a:rPr>
              <a:t>Our youth reporters host quarterly outreach events involving the radio stations, youths and the community</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754" y="2387804"/>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descr="C:\Users\user\Pictures\Ambbassador preparing tree seedling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6301" y="2537944"/>
            <a:ext cx="3729325" cy="3278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734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Other examples to engage youth</a:t>
            </a:r>
            <a:endParaRPr lang="en-US" b="1" dirty="0"/>
          </a:p>
        </p:txBody>
      </p:sp>
      <p:sp>
        <p:nvSpPr>
          <p:cNvPr id="3" name="Content Placeholder 2"/>
          <p:cNvSpPr>
            <a:spLocks noGrp="1"/>
          </p:cNvSpPr>
          <p:nvPr>
            <p:ph idx="1"/>
          </p:nvPr>
        </p:nvSpPr>
        <p:spPr/>
        <p:txBody>
          <a:bodyPr>
            <a:normAutofit/>
          </a:bodyPr>
          <a:lstStyle/>
          <a:p>
            <a:r>
              <a:rPr lang="en-US" dirty="0" smtClean="0"/>
              <a:t>BIRAME TEDA is an association of university students in science at University of Rwanda.</a:t>
            </a:r>
          </a:p>
          <a:p>
            <a:r>
              <a:rPr lang="en-US" dirty="0"/>
              <a:t>Youth Volunteers for Environment</a:t>
            </a:r>
          </a:p>
          <a:p>
            <a:r>
              <a:rPr lang="en-US" dirty="0" smtClean="0"/>
              <a:t>In </a:t>
            </a:r>
            <a:r>
              <a:rPr lang="en-US" dirty="0"/>
              <a:t>order to engage youth, </a:t>
            </a:r>
            <a:r>
              <a:rPr lang="en-US" dirty="0" err="1"/>
              <a:t>Imbere</a:t>
            </a:r>
            <a:r>
              <a:rPr lang="en-US" dirty="0"/>
              <a:t> </a:t>
            </a:r>
            <a:r>
              <a:rPr lang="en-US" dirty="0" err="1"/>
              <a:t>heza</a:t>
            </a:r>
            <a:r>
              <a:rPr lang="en-US" dirty="0"/>
              <a:t> had a 7min magazine for children. Done by a child, children have been interested in listening to an agriculture radio show, about coffee farming</a:t>
            </a:r>
            <a:r>
              <a:rPr lang="en-US" dirty="0" smtClean="0"/>
              <a:t>.</a:t>
            </a:r>
            <a:endParaRPr lang="en-US" dirty="0"/>
          </a:p>
        </p:txBody>
      </p:sp>
    </p:spTree>
    <p:extLst>
      <p:ext uri="{BB962C8B-B14F-4D97-AF65-F5344CB8AC3E}">
        <p14:creationId xmlns:p14="http://schemas.microsoft.com/office/powerpoint/2010/main" val="22084273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231266" y="2228851"/>
            <a:ext cx="4066505" cy="25113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5400" b="1" dirty="0"/>
              <a:t>THANK YOU</a:t>
            </a:r>
          </a:p>
        </p:txBody>
      </p:sp>
    </p:spTree>
    <p:extLst>
      <p:ext uri="{BB962C8B-B14F-4D97-AF65-F5344CB8AC3E}">
        <p14:creationId xmlns:p14="http://schemas.microsoft.com/office/powerpoint/2010/main" val="26692699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400" y="152021"/>
            <a:ext cx="9169400" cy="6883400"/>
          </a:xfrm>
          <a:prstGeom prst="rect">
            <a:avLst/>
          </a:prstGeom>
          <a:solidFill>
            <a:srgbClr val="29AD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805218" y="819774"/>
            <a:ext cx="7792872" cy="1398588"/>
          </a:xfrm>
          <a:prstGeom prst="rect">
            <a:avLst/>
          </a:prstGeom>
          <a:noFill/>
        </p:spPr>
        <p:txBody>
          <a:bodyPr wrap="square" rtlCol="0">
            <a:spAutoFit/>
          </a:bodyPr>
          <a:lstStyle/>
          <a:p>
            <a:pPr algn="ctr">
              <a:lnSpc>
                <a:spcPct val="70000"/>
              </a:lnSpc>
            </a:pPr>
            <a:r>
              <a:rPr lang="en-US" sz="6000" b="1" spc="-80" dirty="0" smtClean="0">
                <a:solidFill>
                  <a:srgbClr val="FFE400"/>
                </a:solidFill>
                <a:latin typeface="Tw Cen MT Std Extra Bold"/>
                <a:cs typeface="Tw Cen MT Std Extra Bold"/>
              </a:rPr>
              <a:t>Environmental JOURNALISM</a:t>
            </a:r>
          </a:p>
        </p:txBody>
      </p:sp>
      <p:sp>
        <p:nvSpPr>
          <p:cNvPr id="3" name="TextBox 2"/>
          <p:cNvSpPr txBox="1"/>
          <p:nvPr/>
        </p:nvSpPr>
        <p:spPr>
          <a:xfrm>
            <a:off x="805218" y="2947916"/>
            <a:ext cx="7792872" cy="1323439"/>
          </a:xfrm>
          <a:prstGeom prst="rect">
            <a:avLst/>
          </a:prstGeom>
          <a:noFill/>
        </p:spPr>
        <p:txBody>
          <a:bodyPr wrap="square" rtlCol="0">
            <a:spAutoFit/>
          </a:bodyPr>
          <a:lstStyle/>
          <a:p>
            <a:pPr algn="ctr"/>
            <a:r>
              <a:rPr lang="en-US" sz="4000" b="1" dirty="0">
                <a:solidFill>
                  <a:schemeClr val="bg1"/>
                </a:solidFill>
              </a:rPr>
              <a:t>Successful techniques of reporting on </a:t>
            </a:r>
            <a:r>
              <a:rPr lang="en-US" sz="4000" b="1" dirty="0" smtClean="0">
                <a:solidFill>
                  <a:schemeClr val="bg1"/>
                </a:solidFill>
              </a:rPr>
              <a:t>environmental-based stories</a:t>
            </a:r>
            <a:endParaRPr lang="en-US" sz="4000" b="1" dirty="0">
              <a:solidFill>
                <a:schemeClr val="bg1"/>
              </a:solidFill>
            </a:endParaRPr>
          </a:p>
        </p:txBody>
      </p:sp>
    </p:spTree>
    <p:extLst>
      <p:ext uri="{BB962C8B-B14F-4D97-AF65-F5344CB8AC3E}">
        <p14:creationId xmlns:p14="http://schemas.microsoft.com/office/powerpoint/2010/main" val="3175836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400" y="152021"/>
            <a:ext cx="9169400" cy="6883400"/>
          </a:xfrm>
          <a:prstGeom prst="rect">
            <a:avLst/>
          </a:prstGeom>
          <a:solidFill>
            <a:srgbClr val="29AD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805218" y="443645"/>
            <a:ext cx="7792872" cy="752257"/>
          </a:xfrm>
          <a:prstGeom prst="rect">
            <a:avLst/>
          </a:prstGeom>
          <a:noFill/>
        </p:spPr>
        <p:txBody>
          <a:bodyPr wrap="square" rtlCol="0">
            <a:spAutoFit/>
          </a:bodyPr>
          <a:lstStyle/>
          <a:p>
            <a:pPr algn="ctr">
              <a:lnSpc>
                <a:spcPct val="70000"/>
              </a:lnSpc>
            </a:pPr>
            <a:r>
              <a:rPr lang="en-US" sz="6000" b="1" spc="-80" dirty="0" smtClean="0">
                <a:solidFill>
                  <a:srgbClr val="FFE400"/>
                </a:solidFill>
                <a:latin typeface="Tw Cen MT Std Extra Bold"/>
                <a:cs typeface="Tw Cen MT Std Extra Bold"/>
              </a:rPr>
              <a:t>Group work:</a:t>
            </a:r>
          </a:p>
        </p:txBody>
      </p:sp>
      <p:sp>
        <p:nvSpPr>
          <p:cNvPr id="3" name="TextBox 2"/>
          <p:cNvSpPr txBox="1"/>
          <p:nvPr/>
        </p:nvSpPr>
        <p:spPr>
          <a:xfrm>
            <a:off x="805218" y="1223118"/>
            <a:ext cx="7792872" cy="5078313"/>
          </a:xfrm>
          <a:prstGeom prst="rect">
            <a:avLst/>
          </a:prstGeom>
          <a:noFill/>
        </p:spPr>
        <p:txBody>
          <a:bodyPr wrap="square" rtlCol="0">
            <a:spAutoFit/>
          </a:bodyPr>
          <a:lstStyle/>
          <a:p>
            <a:pPr marL="742950" indent="-742950" algn="ctr">
              <a:buAutoNum type="arabicPeriod"/>
            </a:pPr>
            <a:r>
              <a:rPr lang="en-US" sz="3600" dirty="0" smtClean="0">
                <a:solidFill>
                  <a:schemeClr val="bg1"/>
                </a:solidFill>
              </a:rPr>
              <a:t>What are the key challenges in reporting about environmental and climate change stories?</a:t>
            </a:r>
          </a:p>
          <a:p>
            <a:pPr marL="742950" indent="-742950" algn="ctr">
              <a:buAutoNum type="arabicPeriod"/>
            </a:pPr>
            <a:r>
              <a:rPr lang="en-US" sz="3600" dirty="0" smtClean="0">
                <a:solidFill>
                  <a:schemeClr val="bg1"/>
                </a:solidFill>
              </a:rPr>
              <a:t>What may be the Successful </a:t>
            </a:r>
            <a:r>
              <a:rPr lang="en-US" sz="3600" dirty="0">
                <a:solidFill>
                  <a:schemeClr val="bg1"/>
                </a:solidFill>
              </a:rPr>
              <a:t>techniques of reporting on </a:t>
            </a:r>
            <a:r>
              <a:rPr lang="en-US" sz="3600" dirty="0" smtClean="0">
                <a:solidFill>
                  <a:schemeClr val="bg1"/>
                </a:solidFill>
              </a:rPr>
              <a:t>these stories?</a:t>
            </a:r>
          </a:p>
          <a:p>
            <a:pPr marL="742950" indent="-742950" algn="ctr">
              <a:buAutoNum type="arabicPeriod"/>
            </a:pPr>
            <a:r>
              <a:rPr lang="en-US" sz="3600" dirty="0" smtClean="0">
                <a:solidFill>
                  <a:schemeClr val="bg1"/>
                </a:solidFill>
              </a:rPr>
              <a:t>What is the exact role that media has to play in reporting about climate change stories?</a:t>
            </a:r>
            <a:endParaRPr lang="en-US" sz="3600" dirty="0">
              <a:solidFill>
                <a:schemeClr val="bg1"/>
              </a:solidFill>
            </a:endParaRPr>
          </a:p>
        </p:txBody>
      </p:sp>
    </p:spTree>
    <p:extLst>
      <p:ext uri="{BB962C8B-B14F-4D97-AF65-F5344CB8AC3E}">
        <p14:creationId xmlns:p14="http://schemas.microsoft.com/office/powerpoint/2010/main" val="432504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1289" y="-682540"/>
            <a:ext cx="9169400" cy="7431358"/>
          </a:xfrm>
          <a:prstGeom prst="rect">
            <a:avLst/>
          </a:prstGeom>
          <a:solidFill>
            <a:srgbClr val="29AD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5"/>
              </a:solidFill>
              <a:latin typeface="Calibri"/>
            </a:endParaRPr>
          </a:p>
        </p:txBody>
      </p:sp>
      <p:sp>
        <p:nvSpPr>
          <p:cNvPr id="4" name="TextBox 3"/>
          <p:cNvSpPr txBox="1"/>
          <p:nvPr/>
        </p:nvSpPr>
        <p:spPr>
          <a:xfrm>
            <a:off x="887104" y="1182196"/>
            <a:ext cx="7642747" cy="4893647"/>
          </a:xfrm>
          <a:prstGeom prst="rect">
            <a:avLst/>
          </a:prstGeom>
          <a:noFill/>
        </p:spPr>
        <p:txBody>
          <a:bodyPr wrap="square" rtlCol="0">
            <a:spAutoFit/>
          </a:bodyPr>
          <a:lstStyle/>
          <a:p>
            <a:pPr marL="457200" lvl="0" indent="-457200">
              <a:buFont typeface="Arial" panose="020B0604020202020204" pitchFamily="34" charset="0"/>
              <a:buChar char="•"/>
            </a:pPr>
            <a:r>
              <a:rPr lang="en-US" sz="3200" dirty="0" smtClean="0">
                <a:solidFill>
                  <a:schemeClr val="bg1"/>
                </a:solidFill>
                <a:latin typeface="Calibri" panose="020F0502020204030204" pitchFamily="34" charset="0"/>
              </a:rPr>
              <a:t>People pay more attention to:</a:t>
            </a:r>
          </a:p>
          <a:p>
            <a:pPr marL="514350" lvl="0" indent="-514350">
              <a:buAutoNum type="arabicPeriod"/>
            </a:pPr>
            <a:r>
              <a:rPr lang="en-US" sz="3200" dirty="0" smtClean="0">
                <a:solidFill>
                  <a:schemeClr val="bg1"/>
                </a:solidFill>
                <a:latin typeface="Calibri" panose="020F0502020204030204" pitchFamily="34" charset="0"/>
                <a:cs typeface="Tw Cen MT Std extra bold"/>
              </a:rPr>
              <a:t>What happening now</a:t>
            </a:r>
          </a:p>
          <a:p>
            <a:pPr marL="457200" lvl="0" indent="-457200">
              <a:buAutoNum type="arabicPeriod"/>
            </a:pPr>
            <a:r>
              <a:rPr lang="en-US" sz="3200" dirty="0" smtClean="0">
                <a:solidFill>
                  <a:schemeClr val="bg1"/>
                </a:solidFill>
                <a:latin typeface="Calibri" panose="020F0502020204030204" pitchFamily="34" charset="0"/>
                <a:cs typeface="Tw Cen MT Std extra bold"/>
              </a:rPr>
              <a:t>What affects their job</a:t>
            </a:r>
          </a:p>
          <a:p>
            <a:pPr marL="457200" lvl="0" indent="-457200">
              <a:buAutoNum type="arabicPeriod"/>
            </a:pPr>
            <a:r>
              <a:rPr lang="en-US" sz="3200" dirty="0" smtClean="0">
                <a:solidFill>
                  <a:schemeClr val="bg1"/>
                </a:solidFill>
                <a:latin typeface="Calibri" panose="020F0502020204030204" pitchFamily="34" charset="0"/>
                <a:cs typeface="Tw Cen MT Std extra bold"/>
              </a:rPr>
              <a:t>What affects their children and their money</a:t>
            </a:r>
          </a:p>
          <a:p>
            <a:pPr marL="457200" lvl="0" indent="-457200">
              <a:buAutoNum type="arabicPeriod"/>
            </a:pPr>
            <a:r>
              <a:rPr lang="en-US" sz="3200" dirty="0" smtClean="0">
                <a:solidFill>
                  <a:schemeClr val="bg1"/>
                </a:solidFill>
                <a:latin typeface="Calibri" panose="020F0502020204030204" pitchFamily="34" charset="0"/>
                <a:cs typeface="Tw Cen MT Std extra bold"/>
              </a:rPr>
              <a:t>And what is happening where they live</a:t>
            </a:r>
          </a:p>
          <a:p>
            <a:pPr lvl="0"/>
            <a:endParaRPr lang="en-US" sz="2400" dirty="0">
              <a:solidFill>
                <a:schemeClr val="bg1"/>
              </a:solidFill>
              <a:latin typeface="Calibri" panose="020F0502020204030204" pitchFamily="34" charset="0"/>
              <a:cs typeface="Tw Cen MT Std extra bold"/>
            </a:endParaRPr>
          </a:p>
          <a:p>
            <a:pPr lvl="0" algn="ctr"/>
            <a:r>
              <a:rPr lang="en-US" sz="2400" b="1" dirty="0" smtClean="0">
                <a:solidFill>
                  <a:srgbClr val="FFE524"/>
                </a:solidFill>
                <a:latin typeface="Calibri" panose="020F0502020204030204" pitchFamily="34" charset="0"/>
                <a:cs typeface="Tw Cen MT Std extra bold"/>
              </a:rPr>
              <a:t>EVERY CLIMATE CHANGE RELATED STORY CAN BE LOCALIZED TO HAVE MORE IMPACT ON BEHAVIOR CHANGE TOWARDS MITIGATION AND ADAPTATION STRATEGIES</a:t>
            </a:r>
            <a:endParaRPr lang="en-US" sz="3200" b="1" dirty="0">
              <a:solidFill>
                <a:srgbClr val="FFE524"/>
              </a:solidFill>
              <a:latin typeface="Calibri" panose="020F0502020204030204" pitchFamily="34" charset="0"/>
              <a:cs typeface="Tw Cen MT Std extra bold"/>
            </a:endParaRPr>
          </a:p>
        </p:txBody>
      </p:sp>
      <p:sp>
        <p:nvSpPr>
          <p:cNvPr id="38" name="Rectangle 37"/>
          <p:cNvSpPr/>
          <p:nvPr/>
        </p:nvSpPr>
        <p:spPr>
          <a:xfrm>
            <a:off x="810384" y="271046"/>
            <a:ext cx="5391219" cy="646331"/>
          </a:xfrm>
          <a:prstGeom prst="rect">
            <a:avLst/>
          </a:prstGeom>
        </p:spPr>
        <p:txBody>
          <a:bodyPr wrap="none">
            <a:spAutoFit/>
          </a:bodyPr>
          <a:lstStyle/>
          <a:p>
            <a:pPr algn="ctr"/>
            <a:r>
              <a:rPr lang="en-US" sz="3600" b="1" dirty="0" smtClean="0">
                <a:solidFill>
                  <a:srgbClr val="FFE400"/>
                </a:solidFill>
                <a:latin typeface="Tw Cen MT Std extra bold"/>
                <a:cs typeface="Tw Cen MT Std extra bold"/>
              </a:rPr>
              <a:t>REMEMBER - Proximity</a:t>
            </a:r>
            <a:endParaRPr lang="en-US" sz="3600" b="1" dirty="0">
              <a:solidFill>
                <a:srgbClr val="FFE400"/>
              </a:solidFill>
              <a:latin typeface="Tw Cen MT Std extra bold"/>
              <a:cs typeface="Tw Cen MT Std extra bold"/>
            </a:endParaRPr>
          </a:p>
        </p:txBody>
      </p:sp>
    </p:spTree>
    <p:extLst>
      <p:ext uri="{BB962C8B-B14F-4D97-AF65-F5344CB8AC3E}">
        <p14:creationId xmlns:p14="http://schemas.microsoft.com/office/powerpoint/2010/main" val="2072251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1289" y="-573358"/>
            <a:ext cx="9169400" cy="7431358"/>
          </a:xfrm>
          <a:prstGeom prst="rect">
            <a:avLst/>
          </a:prstGeom>
          <a:solidFill>
            <a:srgbClr val="29AD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5"/>
              </a:solidFill>
              <a:latin typeface="Calibri"/>
            </a:endParaRPr>
          </a:p>
        </p:txBody>
      </p:sp>
      <p:sp>
        <p:nvSpPr>
          <p:cNvPr id="4" name="TextBox 3"/>
          <p:cNvSpPr txBox="1"/>
          <p:nvPr/>
        </p:nvSpPr>
        <p:spPr>
          <a:xfrm>
            <a:off x="887105" y="1139174"/>
            <a:ext cx="7642747" cy="4524315"/>
          </a:xfrm>
          <a:prstGeom prst="rect">
            <a:avLst/>
          </a:prstGeom>
          <a:noFill/>
        </p:spPr>
        <p:txBody>
          <a:bodyPr wrap="square" rtlCol="0">
            <a:spAutoFit/>
          </a:bodyPr>
          <a:lstStyle/>
          <a:p>
            <a:pPr marL="457200" lvl="0" indent="-457200">
              <a:buFontTx/>
              <a:buChar char="-"/>
            </a:pPr>
            <a:r>
              <a:rPr lang="en-US" sz="3200" dirty="0" smtClean="0">
                <a:solidFill>
                  <a:schemeClr val="bg1"/>
                </a:solidFill>
                <a:latin typeface="Tw Cen MT Std extra bold"/>
                <a:cs typeface="Tw Cen MT Std extra bold"/>
              </a:rPr>
              <a:t>Simple</a:t>
            </a:r>
          </a:p>
          <a:p>
            <a:pPr marL="457200" lvl="0" indent="-457200">
              <a:buFontTx/>
              <a:buChar char="-"/>
            </a:pPr>
            <a:r>
              <a:rPr lang="en-US" sz="3200" dirty="0" smtClean="0">
                <a:solidFill>
                  <a:schemeClr val="bg1"/>
                </a:solidFill>
                <a:latin typeface="Tw Cen MT Std extra bold"/>
                <a:cs typeface="Tw Cen MT Std extra bold"/>
              </a:rPr>
              <a:t>Precise</a:t>
            </a:r>
          </a:p>
          <a:p>
            <a:pPr marL="457200" lvl="0" indent="-457200">
              <a:buFontTx/>
              <a:buChar char="-"/>
            </a:pPr>
            <a:r>
              <a:rPr lang="en-US" sz="3200" dirty="0">
                <a:solidFill>
                  <a:schemeClr val="bg1"/>
                </a:solidFill>
                <a:latin typeface="Tw Cen MT Std extra bold"/>
                <a:cs typeface="Tw Cen MT Std extra bold"/>
              </a:rPr>
              <a:t>timely</a:t>
            </a:r>
          </a:p>
          <a:p>
            <a:pPr marL="457200" indent="-457200">
              <a:buFontTx/>
              <a:buChar char="-"/>
            </a:pPr>
            <a:r>
              <a:rPr lang="en-US" sz="3200" dirty="0" smtClean="0">
                <a:solidFill>
                  <a:schemeClr val="bg1"/>
                </a:solidFill>
                <a:latin typeface="Tw Cen MT Std extra bold"/>
                <a:cs typeface="Tw Cen MT Std extra bold"/>
              </a:rPr>
              <a:t>Local specific</a:t>
            </a:r>
          </a:p>
          <a:p>
            <a:pPr marL="457200" indent="-457200">
              <a:buFontTx/>
              <a:buChar char="-"/>
            </a:pPr>
            <a:r>
              <a:rPr lang="en-US" sz="3200" dirty="0" smtClean="0">
                <a:solidFill>
                  <a:schemeClr val="bg1"/>
                </a:solidFill>
                <a:latin typeface="Tw Cen MT Std extra bold"/>
                <a:cs typeface="Tw Cen MT Std extra bold"/>
              </a:rPr>
              <a:t>Be in local language</a:t>
            </a:r>
          </a:p>
          <a:p>
            <a:pPr marL="457200" indent="-457200">
              <a:buFontTx/>
              <a:buChar char="-"/>
            </a:pPr>
            <a:r>
              <a:rPr lang="en-US" sz="3200" dirty="0" smtClean="0">
                <a:solidFill>
                  <a:schemeClr val="bg1"/>
                </a:solidFill>
                <a:latin typeface="Tw Cen MT Std extra bold"/>
                <a:cs typeface="Tw Cen MT Std extra bold"/>
              </a:rPr>
              <a:t>Based on facts/scientific research</a:t>
            </a:r>
          </a:p>
          <a:p>
            <a:pPr marL="457200" indent="-457200">
              <a:buFontTx/>
              <a:buChar char="-"/>
            </a:pPr>
            <a:r>
              <a:rPr lang="en-US" sz="3200" dirty="0" smtClean="0">
                <a:solidFill>
                  <a:schemeClr val="bg1"/>
                </a:solidFill>
                <a:latin typeface="Tw Cen MT Std extra bold"/>
                <a:cs typeface="Tw Cen MT Std extra bold"/>
              </a:rPr>
              <a:t>Needed based of local people</a:t>
            </a:r>
          </a:p>
          <a:p>
            <a:pPr marL="457200" indent="-457200">
              <a:buFontTx/>
              <a:buChar char="-"/>
            </a:pPr>
            <a:r>
              <a:rPr lang="en-US" sz="3200" dirty="0" smtClean="0">
                <a:solidFill>
                  <a:schemeClr val="bg1"/>
                </a:solidFill>
                <a:latin typeface="Tw Cen MT Std extra bold"/>
                <a:cs typeface="Tw Cen MT Std extra bold"/>
              </a:rPr>
              <a:t>be interesting to end users</a:t>
            </a:r>
          </a:p>
          <a:p>
            <a:pPr marL="457200" lvl="0" indent="-457200">
              <a:buFont typeface="Arial" panose="020B0604020202020204" pitchFamily="34" charset="0"/>
              <a:buChar char="•"/>
            </a:pPr>
            <a:endParaRPr lang="en-US" sz="3200" dirty="0">
              <a:solidFill>
                <a:schemeClr val="bg1"/>
              </a:solidFill>
              <a:latin typeface="Tw Cen MT Std extra bold"/>
              <a:cs typeface="Tw Cen MT Std extra bold"/>
            </a:endParaRPr>
          </a:p>
        </p:txBody>
      </p:sp>
      <p:sp>
        <p:nvSpPr>
          <p:cNvPr id="38" name="Rectangle 37"/>
          <p:cNvSpPr/>
          <p:nvPr/>
        </p:nvSpPr>
        <p:spPr>
          <a:xfrm>
            <a:off x="2602795" y="282785"/>
            <a:ext cx="4211409" cy="646331"/>
          </a:xfrm>
          <a:prstGeom prst="rect">
            <a:avLst/>
          </a:prstGeom>
        </p:spPr>
        <p:txBody>
          <a:bodyPr wrap="none">
            <a:spAutoFit/>
          </a:bodyPr>
          <a:lstStyle/>
          <a:p>
            <a:pPr algn="ctr"/>
            <a:r>
              <a:rPr lang="en-US" sz="3600" b="1" dirty="0" smtClean="0">
                <a:solidFill>
                  <a:srgbClr val="FFE400"/>
                </a:solidFill>
                <a:latin typeface="Tw Cen MT Std extra bold"/>
                <a:cs typeface="Tw Cen MT Std extra bold"/>
              </a:rPr>
              <a:t>Start by making it:</a:t>
            </a:r>
            <a:endParaRPr lang="en-US" sz="3600" b="1" dirty="0">
              <a:solidFill>
                <a:srgbClr val="FFE400"/>
              </a:solidFill>
              <a:latin typeface="Tw Cen MT Std extra bold"/>
              <a:cs typeface="Tw Cen MT Std extra bold"/>
            </a:endParaRPr>
          </a:p>
        </p:txBody>
      </p:sp>
    </p:spTree>
    <p:extLst>
      <p:ext uri="{BB962C8B-B14F-4D97-AF65-F5344CB8AC3E}">
        <p14:creationId xmlns:p14="http://schemas.microsoft.com/office/powerpoint/2010/main" val="37030853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1289" y="-573358"/>
            <a:ext cx="9169400" cy="7431358"/>
          </a:xfrm>
          <a:prstGeom prst="rect">
            <a:avLst/>
          </a:prstGeom>
          <a:solidFill>
            <a:srgbClr val="29AD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5"/>
              </a:solidFill>
              <a:latin typeface="Calibri"/>
            </a:endParaRPr>
          </a:p>
        </p:txBody>
      </p:sp>
      <p:sp>
        <p:nvSpPr>
          <p:cNvPr id="4" name="TextBox 3"/>
          <p:cNvSpPr txBox="1"/>
          <p:nvPr/>
        </p:nvSpPr>
        <p:spPr>
          <a:xfrm>
            <a:off x="887105" y="1139520"/>
            <a:ext cx="7642747" cy="4524315"/>
          </a:xfrm>
          <a:prstGeom prst="rect">
            <a:avLst/>
          </a:prstGeom>
          <a:noFill/>
        </p:spPr>
        <p:txBody>
          <a:bodyPr wrap="square" rtlCol="0">
            <a:spAutoFit/>
          </a:bodyPr>
          <a:lstStyle/>
          <a:p>
            <a:pPr marL="457200" lvl="0" indent="-457200">
              <a:buFont typeface="Arial" panose="020B0604020202020204" pitchFamily="34" charset="0"/>
              <a:buChar char="•"/>
            </a:pPr>
            <a:r>
              <a:rPr lang="en-US" sz="3200" dirty="0" err="1">
                <a:solidFill>
                  <a:schemeClr val="bg1"/>
                </a:solidFill>
                <a:cs typeface="Tw Cen MT Std extra bold"/>
              </a:rPr>
              <a:t>iSeeChange</a:t>
            </a:r>
            <a:r>
              <a:rPr lang="en-US" sz="3200" dirty="0">
                <a:solidFill>
                  <a:schemeClr val="bg1"/>
                </a:solidFill>
                <a:cs typeface="Tw Cen MT Std extra bold"/>
              </a:rPr>
              <a:t> </a:t>
            </a:r>
            <a:endParaRPr lang="en-US" sz="3200" dirty="0" smtClean="0">
              <a:solidFill>
                <a:schemeClr val="bg1"/>
              </a:solidFill>
              <a:cs typeface="Tw Cen MT Std extra bold"/>
            </a:endParaRPr>
          </a:p>
          <a:p>
            <a:pPr marL="457200" indent="-457200">
              <a:buFont typeface="Arial" panose="020B0604020202020204" pitchFamily="34" charset="0"/>
              <a:buChar char="•"/>
            </a:pPr>
            <a:r>
              <a:rPr lang="en-US" sz="3200" dirty="0" smtClean="0">
                <a:solidFill>
                  <a:schemeClr val="bg1"/>
                </a:solidFill>
                <a:cs typeface="Tw Cen MT Std extra bold"/>
              </a:rPr>
              <a:t>Weekly </a:t>
            </a:r>
            <a:r>
              <a:rPr lang="en-US" sz="3200" dirty="0">
                <a:solidFill>
                  <a:schemeClr val="bg1"/>
                </a:solidFill>
                <a:cs typeface="Tw Cen MT Std extra bold"/>
              </a:rPr>
              <a:t>news </a:t>
            </a:r>
            <a:r>
              <a:rPr lang="en-US" sz="3200" dirty="0" smtClean="0">
                <a:solidFill>
                  <a:schemeClr val="bg1"/>
                </a:solidFill>
                <a:cs typeface="Tw Cen MT Std extra bold"/>
              </a:rPr>
              <a:t>bulletins and short magazines – Developing </a:t>
            </a:r>
            <a:r>
              <a:rPr lang="en-US" sz="3200" dirty="0">
                <a:solidFill>
                  <a:schemeClr val="bg1"/>
                </a:solidFill>
                <a:cs typeface="Tw Cen MT Std extra bold"/>
              </a:rPr>
              <a:t>Radio </a:t>
            </a:r>
            <a:r>
              <a:rPr lang="en-US" sz="3200" dirty="0" smtClean="0">
                <a:solidFill>
                  <a:schemeClr val="bg1"/>
                </a:solidFill>
                <a:cs typeface="Tw Cen MT Std extra bold"/>
              </a:rPr>
              <a:t>Partners</a:t>
            </a:r>
          </a:p>
          <a:p>
            <a:pPr marL="457200" indent="-457200">
              <a:buFont typeface="Arial" panose="020B0604020202020204" pitchFamily="34" charset="0"/>
              <a:buChar char="•"/>
            </a:pPr>
            <a:r>
              <a:rPr lang="en-US" sz="3200" dirty="0" smtClean="0">
                <a:solidFill>
                  <a:schemeClr val="bg1"/>
                </a:solidFill>
                <a:cs typeface="Tw Cen MT Std extra bold"/>
              </a:rPr>
              <a:t>Weekly </a:t>
            </a:r>
            <a:r>
              <a:rPr lang="en-US" sz="3200" dirty="0">
                <a:solidFill>
                  <a:schemeClr val="bg1"/>
                </a:solidFill>
                <a:cs typeface="Tw Cen MT Std extra bold"/>
              </a:rPr>
              <a:t>30min magazines – Radio Lifeline</a:t>
            </a:r>
          </a:p>
          <a:p>
            <a:pPr marL="457200" lvl="0" indent="-457200">
              <a:buFont typeface="Arial" panose="020B0604020202020204" pitchFamily="34" charset="0"/>
              <a:buChar char="•"/>
            </a:pPr>
            <a:r>
              <a:rPr lang="en-US" sz="3200" dirty="0" smtClean="0">
                <a:solidFill>
                  <a:schemeClr val="bg1"/>
                </a:solidFill>
                <a:cs typeface="Tw Cen MT Std extra bold"/>
              </a:rPr>
              <a:t>Agents </a:t>
            </a:r>
            <a:r>
              <a:rPr lang="en-US" sz="3200" dirty="0">
                <a:solidFill>
                  <a:schemeClr val="bg1"/>
                </a:solidFill>
                <a:cs typeface="Tw Cen MT Std extra bold"/>
              </a:rPr>
              <a:t>of Change in Zambia</a:t>
            </a:r>
          </a:p>
          <a:p>
            <a:pPr marL="457200" lvl="0" indent="-457200">
              <a:buFont typeface="Arial" panose="020B0604020202020204" pitchFamily="34" charset="0"/>
              <a:buChar char="•"/>
            </a:pPr>
            <a:r>
              <a:rPr lang="en-US" sz="3200" dirty="0" smtClean="0">
                <a:solidFill>
                  <a:schemeClr val="bg1"/>
                </a:solidFill>
              </a:rPr>
              <a:t>Participatory radio campaigns – Farm Radio: a </a:t>
            </a:r>
            <a:r>
              <a:rPr lang="en-US" sz="3200" dirty="0">
                <a:solidFill>
                  <a:schemeClr val="bg1"/>
                </a:solidFill>
              </a:rPr>
              <a:t>planned, radio-based activity, conducted over a specific period of time (usually four-six months</a:t>
            </a:r>
            <a:r>
              <a:rPr lang="en-US" sz="3200" dirty="0" smtClean="0">
                <a:solidFill>
                  <a:schemeClr val="bg1"/>
                </a:solidFill>
              </a:rPr>
              <a:t>)</a:t>
            </a:r>
          </a:p>
        </p:txBody>
      </p:sp>
      <p:sp>
        <p:nvSpPr>
          <p:cNvPr id="38" name="Rectangle 37"/>
          <p:cNvSpPr/>
          <p:nvPr/>
        </p:nvSpPr>
        <p:spPr>
          <a:xfrm>
            <a:off x="1461463" y="282785"/>
            <a:ext cx="6494086" cy="646331"/>
          </a:xfrm>
          <a:prstGeom prst="rect">
            <a:avLst/>
          </a:prstGeom>
        </p:spPr>
        <p:txBody>
          <a:bodyPr wrap="none">
            <a:spAutoFit/>
          </a:bodyPr>
          <a:lstStyle/>
          <a:p>
            <a:pPr algn="ctr"/>
            <a:r>
              <a:rPr lang="en-US" sz="3600" b="1" dirty="0" smtClean="0">
                <a:solidFill>
                  <a:srgbClr val="FFE400"/>
                </a:solidFill>
                <a:latin typeface="Tw Cen MT Std extra bold"/>
                <a:cs typeface="Tw Cen MT Std extra bold"/>
              </a:rPr>
              <a:t>E.g. of successful programs:</a:t>
            </a:r>
            <a:endParaRPr lang="en-US" sz="3600" b="1" dirty="0">
              <a:solidFill>
                <a:srgbClr val="FFE400"/>
              </a:solidFill>
              <a:latin typeface="Tw Cen MT Std extra bold"/>
              <a:cs typeface="Tw Cen MT Std extra bold"/>
            </a:endParaRPr>
          </a:p>
        </p:txBody>
      </p:sp>
    </p:spTree>
    <p:extLst>
      <p:ext uri="{BB962C8B-B14F-4D97-AF65-F5344CB8AC3E}">
        <p14:creationId xmlns:p14="http://schemas.microsoft.com/office/powerpoint/2010/main" val="26066333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1289" y="-573358"/>
            <a:ext cx="9169400" cy="7431358"/>
          </a:xfrm>
          <a:prstGeom prst="rect">
            <a:avLst/>
          </a:prstGeom>
          <a:solidFill>
            <a:srgbClr val="29AD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5"/>
              </a:solidFill>
              <a:latin typeface="Calibri"/>
            </a:endParaRPr>
          </a:p>
        </p:txBody>
      </p:sp>
      <p:sp>
        <p:nvSpPr>
          <p:cNvPr id="4" name="TextBox 3"/>
          <p:cNvSpPr txBox="1"/>
          <p:nvPr/>
        </p:nvSpPr>
        <p:spPr>
          <a:xfrm>
            <a:off x="887105" y="1248356"/>
            <a:ext cx="7642747" cy="4031873"/>
          </a:xfrm>
          <a:prstGeom prst="rect">
            <a:avLst/>
          </a:prstGeom>
          <a:noFill/>
        </p:spPr>
        <p:txBody>
          <a:bodyPr wrap="square" rtlCol="0">
            <a:spAutoFit/>
          </a:bodyPr>
          <a:lstStyle/>
          <a:p>
            <a:pPr lvl="0"/>
            <a:r>
              <a:rPr lang="en-US" sz="3200" b="1" dirty="0">
                <a:solidFill>
                  <a:schemeClr val="bg1"/>
                </a:solidFill>
                <a:cs typeface="Tw Cen MT Std extra bold"/>
              </a:rPr>
              <a:t>1</a:t>
            </a:r>
            <a:r>
              <a:rPr lang="en-US" sz="3200" b="1" dirty="0" smtClean="0">
                <a:solidFill>
                  <a:schemeClr val="bg1"/>
                </a:solidFill>
                <a:cs typeface="Tw Cen MT Std extra bold"/>
              </a:rPr>
              <a:t>. Listen to the farmer’s experience</a:t>
            </a:r>
          </a:p>
          <a:p>
            <a:pPr lvl="0"/>
            <a:r>
              <a:rPr lang="en-US" sz="3200" dirty="0" smtClean="0">
                <a:solidFill>
                  <a:schemeClr val="bg1"/>
                </a:solidFill>
              </a:rPr>
              <a:t>Community </a:t>
            </a:r>
            <a:r>
              <a:rPr lang="en-US" sz="3200" dirty="0">
                <a:solidFill>
                  <a:schemeClr val="bg1"/>
                </a:solidFill>
              </a:rPr>
              <a:t>radio can be used to improve the sharing of </a:t>
            </a:r>
            <a:r>
              <a:rPr lang="en-US" sz="3200" dirty="0" smtClean="0">
                <a:solidFill>
                  <a:schemeClr val="bg1"/>
                </a:solidFill>
              </a:rPr>
              <a:t>environmental information </a:t>
            </a:r>
            <a:r>
              <a:rPr lang="en-US" sz="3200" dirty="0">
                <a:solidFill>
                  <a:schemeClr val="bg1"/>
                </a:solidFill>
              </a:rPr>
              <a:t>by remote </a:t>
            </a:r>
            <a:r>
              <a:rPr lang="en-US" sz="3200" dirty="0" smtClean="0">
                <a:solidFill>
                  <a:schemeClr val="bg1"/>
                </a:solidFill>
              </a:rPr>
              <a:t>local communities.</a:t>
            </a:r>
          </a:p>
          <a:p>
            <a:pPr lvl="0"/>
            <a:endParaRPr lang="en-US" sz="3200" dirty="0" smtClean="0">
              <a:solidFill>
                <a:schemeClr val="bg1"/>
              </a:solidFill>
            </a:endParaRPr>
          </a:p>
          <a:p>
            <a:pPr lvl="0"/>
            <a:r>
              <a:rPr lang="en-US" sz="3200" dirty="0" smtClean="0">
                <a:solidFill>
                  <a:schemeClr val="bg1"/>
                </a:solidFill>
              </a:rPr>
              <a:t>2. </a:t>
            </a:r>
            <a:r>
              <a:rPr lang="en-US" sz="3200" b="1" dirty="0" smtClean="0">
                <a:solidFill>
                  <a:schemeClr val="bg1"/>
                </a:solidFill>
              </a:rPr>
              <a:t>Using </a:t>
            </a:r>
            <a:r>
              <a:rPr lang="en-US" sz="3200" b="1" dirty="0">
                <a:solidFill>
                  <a:schemeClr val="bg1"/>
                </a:solidFill>
              </a:rPr>
              <a:t>local languages </a:t>
            </a:r>
            <a:r>
              <a:rPr lang="en-US" sz="3200" dirty="0" smtClean="0">
                <a:solidFill>
                  <a:schemeClr val="bg1"/>
                </a:solidFill>
              </a:rPr>
              <a:t>to </a:t>
            </a:r>
            <a:r>
              <a:rPr lang="en-US" sz="3200" dirty="0">
                <a:solidFill>
                  <a:schemeClr val="bg1"/>
                </a:solidFill>
              </a:rPr>
              <a:t>communicate directly with </a:t>
            </a:r>
            <a:r>
              <a:rPr lang="en-US" sz="3200" dirty="0" smtClean="0">
                <a:solidFill>
                  <a:schemeClr val="bg1"/>
                </a:solidFill>
              </a:rPr>
              <a:t>local people </a:t>
            </a:r>
            <a:r>
              <a:rPr lang="en-US" sz="3200" dirty="0">
                <a:solidFill>
                  <a:schemeClr val="bg1"/>
                </a:solidFill>
              </a:rPr>
              <a:t>and listeners’ groups</a:t>
            </a:r>
            <a:r>
              <a:rPr lang="en-US" sz="3200" dirty="0" smtClean="0">
                <a:solidFill>
                  <a:schemeClr val="bg1"/>
                </a:solidFill>
              </a:rPr>
              <a:t>.</a:t>
            </a:r>
            <a:endParaRPr lang="en-US" sz="3200" dirty="0">
              <a:solidFill>
                <a:schemeClr val="bg1"/>
              </a:solidFill>
              <a:cs typeface="Tw Cen MT Std extra bold"/>
            </a:endParaRPr>
          </a:p>
        </p:txBody>
      </p:sp>
      <p:sp>
        <p:nvSpPr>
          <p:cNvPr id="38" name="Rectangle 37"/>
          <p:cNvSpPr/>
          <p:nvPr/>
        </p:nvSpPr>
        <p:spPr>
          <a:xfrm>
            <a:off x="4103194" y="282785"/>
            <a:ext cx="1210589" cy="646331"/>
          </a:xfrm>
          <a:prstGeom prst="rect">
            <a:avLst/>
          </a:prstGeom>
        </p:spPr>
        <p:txBody>
          <a:bodyPr wrap="none">
            <a:spAutoFit/>
          </a:bodyPr>
          <a:lstStyle/>
          <a:p>
            <a:pPr algn="ctr"/>
            <a:r>
              <a:rPr lang="en-US" sz="3600" b="1" dirty="0" smtClean="0">
                <a:solidFill>
                  <a:srgbClr val="FFE400"/>
                </a:solidFill>
                <a:latin typeface="Tw Cen MT Std extra bold"/>
                <a:cs typeface="Tw Cen MT Std extra bold"/>
              </a:rPr>
              <a:t>TIPS</a:t>
            </a:r>
            <a:endParaRPr lang="en-US" sz="3600" b="1" dirty="0">
              <a:solidFill>
                <a:srgbClr val="FFE400"/>
              </a:solidFill>
              <a:latin typeface="Tw Cen MT Std extra bold"/>
              <a:cs typeface="Tw Cen MT Std extra bold"/>
            </a:endParaRPr>
          </a:p>
        </p:txBody>
      </p:sp>
    </p:spTree>
    <p:extLst>
      <p:ext uri="{BB962C8B-B14F-4D97-AF65-F5344CB8AC3E}">
        <p14:creationId xmlns:p14="http://schemas.microsoft.com/office/powerpoint/2010/main" val="8705578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1289" y="-573358"/>
            <a:ext cx="9169400" cy="7431358"/>
          </a:xfrm>
          <a:prstGeom prst="rect">
            <a:avLst/>
          </a:prstGeom>
          <a:solidFill>
            <a:srgbClr val="29AD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5"/>
              </a:solidFill>
              <a:latin typeface="Calibri"/>
            </a:endParaRPr>
          </a:p>
        </p:txBody>
      </p:sp>
      <p:sp>
        <p:nvSpPr>
          <p:cNvPr id="4" name="TextBox 3"/>
          <p:cNvSpPr txBox="1"/>
          <p:nvPr/>
        </p:nvSpPr>
        <p:spPr>
          <a:xfrm>
            <a:off x="887105" y="806286"/>
            <a:ext cx="7642747" cy="6494085"/>
          </a:xfrm>
          <a:prstGeom prst="rect">
            <a:avLst/>
          </a:prstGeom>
          <a:noFill/>
        </p:spPr>
        <p:txBody>
          <a:bodyPr wrap="square" rtlCol="0">
            <a:spAutoFit/>
          </a:bodyPr>
          <a:lstStyle/>
          <a:p>
            <a:pPr lvl="0"/>
            <a:r>
              <a:rPr lang="en-US" sz="3200" dirty="0">
                <a:solidFill>
                  <a:schemeClr val="bg1"/>
                </a:solidFill>
              </a:rPr>
              <a:t>3</a:t>
            </a:r>
            <a:r>
              <a:rPr lang="en-US" sz="3200" dirty="0" smtClean="0">
                <a:solidFill>
                  <a:schemeClr val="bg1"/>
                </a:solidFill>
              </a:rPr>
              <a:t>. </a:t>
            </a:r>
            <a:r>
              <a:rPr lang="en-US" sz="3200" b="1" dirty="0" smtClean="0">
                <a:solidFill>
                  <a:schemeClr val="bg1"/>
                </a:solidFill>
              </a:rPr>
              <a:t>A </a:t>
            </a:r>
            <a:r>
              <a:rPr lang="en-US" sz="3200" b="1" dirty="0">
                <a:solidFill>
                  <a:schemeClr val="bg1"/>
                </a:solidFill>
              </a:rPr>
              <a:t>format that combines a drama </a:t>
            </a:r>
            <a:r>
              <a:rPr lang="en-US" sz="3200" dirty="0">
                <a:solidFill>
                  <a:schemeClr val="bg1"/>
                </a:solidFill>
              </a:rPr>
              <a:t>performed by local actors </a:t>
            </a:r>
            <a:r>
              <a:rPr lang="en-US" sz="3200" dirty="0" smtClean="0">
                <a:solidFill>
                  <a:schemeClr val="bg1"/>
                </a:solidFill>
              </a:rPr>
              <a:t>... </a:t>
            </a:r>
          </a:p>
          <a:p>
            <a:pPr lvl="0"/>
            <a:endParaRPr lang="en-US" sz="3200" dirty="0" smtClean="0">
              <a:solidFill>
                <a:schemeClr val="bg1"/>
              </a:solidFill>
            </a:endParaRPr>
          </a:p>
          <a:p>
            <a:r>
              <a:rPr lang="en-US" sz="3200" dirty="0" smtClean="0">
                <a:solidFill>
                  <a:schemeClr val="bg1"/>
                </a:solidFill>
              </a:rPr>
              <a:t>4. </a:t>
            </a:r>
            <a:r>
              <a:rPr lang="en-US" sz="3200" b="1" dirty="0">
                <a:solidFill>
                  <a:schemeClr val="bg1"/>
                </a:solidFill>
              </a:rPr>
              <a:t>Use </a:t>
            </a:r>
            <a:r>
              <a:rPr lang="en-US" sz="3200" b="1" dirty="0" smtClean="0">
                <a:solidFill>
                  <a:schemeClr val="bg1"/>
                </a:solidFill>
              </a:rPr>
              <a:t>of different </a:t>
            </a:r>
            <a:r>
              <a:rPr lang="en-US" sz="3200" b="1" dirty="0">
                <a:solidFill>
                  <a:schemeClr val="bg1"/>
                </a:solidFill>
              </a:rPr>
              <a:t>Angles </a:t>
            </a:r>
            <a:r>
              <a:rPr lang="en-US" sz="3200" dirty="0">
                <a:solidFill>
                  <a:schemeClr val="bg1"/>
                </a:solidFill>
              </a:rPr>
              <a:t>– </a:t>
            </a:r>
            <a:r>
              <a:rPr lang="en-US" sz="3200" dirty="0" smtClean="0">
                <a:solidFill>
                  <a:schemeClr val="bg1"/>
                </a:solidFill>
              </a:rPr>
              <a:t>Environment, agriculture </a:t>
            </a:r>
            <a:r>
              <a:rPr lang="en-US" sz="3200" dirty="0">
                <a:solidFill>
                  <a:schemeClr val="bg1"/>
                </a:solidFill>
              </a:rPr>
              <a:t>and climate change can be approached as a business or economic story, a scientific story, a health story, a social and cultural story, a security story, and so on. Reporting on these issues from different angles not only broadens your appeal and your audience, but makes the reporting more fun.</a:t>
            </a:r>
            <a:endParaRPr lang="en-US" sz="3200" dirty="0">
              <a:solidFill>
                <a:schemeClr val="bg1"/>
              </a:solidFill>
              <a:latin typeface="Tw Cen MT Std extra bold"/>
              <a:cs typeface="Tw Cen MT Std extra bold"/>
            </a:endParaRPr>
          </a:p>
          <a:p>
            <a:pPr lvl="0"/>
            <a:endParaRPr lang="en-US" sz="3200" dirty="0">
              <a:solidFill>
                <a:schemeClr val="bg1"/>
              </a:solidFill>
              <a:latin typeface="Tw Cen MT Std extra bold"/>
              <a:cs typeface="Tw Cen MT Std extra bold"/>
            </a:endParaRPr>
          </a:p>
        </p:txBody>
      </p:sp>
      <p:sp>
        <p:nvSpPr>
          <p:cNvPr id="38" name="Rectangle 37"/>
          <p:cNvSpPr/>
          <p:nvPr/>
        </p:nvSpPr>
        <p:spPr>
          <a:xfrm>
            <a:off x="3872351" y="159955"/>
            <a:ext cx="1672254" cy="646331"/>
          </a:xfrm>
          <a:prstGeom prst="rect">
            <a:avLst/>
          </a:prstGeom>
        </p:spPr>
        <p:txBody>
          <a:bodyPr wrap="none">
            <a:spAutoFit/>
          </a:bodyPr>
          <a:lstStyle/>
          <a:p>
            <a:pPr algn="ctr"/>
            <a:r>
              <a:rPr lang="en-US" sz="3600" b="1" dirty="0" smtClean="0">
                <a:solidFill>
                  <a:srgbClr val="FFE400"/>
                </a:solidFill>
                <a:latin typeface="Tw Cen MT Std extra bold"/>
                <a:cs typeface="Tw Cen MT Std extra bold"/>
              </a:rPr>
              <a:t>TIPS…</a:t>
            </a:r>
            <a:endParaRPr lang="en-US" sz="3600" b="1" dirty="0">
              <a:solidFill>
                <a:srgbClr val="FFE400"/>
              </a:solidFill>
              <a:latin typeface="Tw Cen MT Std extra bold"/>
              <a:cs typeface="Tw Cen MT Std extra bold"/>
            </a:endParaRPr>
          </a:p>
        </p:txBody>
      </p:sp>
    </p:spTree>
    <p:extLst>
      <p:ext uri="{BB962C8B-B14F-4D97-AF65-F5344CB8AC3E}">
        <p14:creationId xmlns:p14="http://schemas.microsoft.com/office/powerpoint/2010/main" val="28682024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257300"/>
            <a:ext cx="8229600" cy="125730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050" b="1" i="1" dirty="0">
              <a:solidFill>
                <a:srgbClr val="00AAE6"/>
              </a:solidFill>
              <a:ea typeface="+mn-ea"/>
              <a:cs typeface="+mn-cs"/>
            </a:endParaRPr>
          </a:p>
        </p:txBody>
      </p:sp>
      <p:sp>
        <p:nvSpPr>
          <p:cNvPr id="5" name="Rectangle 4"/>
          <p:cNvSpPr/>
          <p:nvPr/>
        </p:nvSpPr>
        <p:spPr>
          <a:xfrm>
            <a:off x="4114800" y="3482126"/>
            <a:ext cx="4504386" cy="507831"/>
          </a:xfrm>
          <a:prstGeom prst="rect">
            <a:avLst/>
          </a:prstGeom>
        </p:spPr>
        <p:txBody>
          <a:bodyPr wrap="square">
            <a:spAutoFit/>
          </a:bodyPr>
          <a:lstStyle/>
          <a:p>
            <a:endParaRPr lang="en-US" sz="2700" dirty="0"/>
          </a:p>
        </p:txBody>
      </p:sp>
      <p:pic>
        <p:nvPicPr>
          <p:cNvPr id="2050" name="Picture 2" descr="C:\Users\user\Pictures\CR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99" y="207118"/>
            <a:ext cx="2951153" cy="287030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559936" y="455582"/>
            <a:ext cx="4800600" cy="2308324"/>
          </a:xfrm>
          <a:prstGeom prst="rect">
            <a:avLst/>
          </a:prstGeom>
          <a:noFill/>
        </p:spPr>
        <p:txBody>
          <a:bodyPr wrap="square" rtlCol="0">
            <a:spAutoFit/>
          </a:bodyPr>
          <a:lstStyle/>
          <a:p>
            <a:pPr marL="214313" indent="-214313">
              <a:buFont typeface="Courier New" pitchFamily="49" charset="0"/>
              <a:buChar char="o"/>
            </a:pPr>
            <a:r>
              <a:rPr lang="en-US" sz="2400" dirty="0" smtClean="0"/>
              <a:t>Established </a:t>
            </a:r>
            <a:r>
              <a:rPr lang="en-US" sz="2400" dirty="0"/>
              <a:t>in December 2013, Agents of Change Foundation trains and equips young people with skills in the use of radio technology, to meet the aforementioned  challenges. </a:t>
            </a:r>
          </a:p>
        </p:txBody>
      </p:sp>
      <p:sp>
        <p:nvSpPr>
          <p:cNvPr id="7" name="TextBox 6"/>
          <p:cNvSpPr txBox="1"/>
          <p:nvPr/>
        </p:nvSpPr>
        <p:spPr>
          <a:xfrm>
            <a:off x="279399" y="3810077"/>
            <a:ext cx="4960160" cy="3046988"/>
          </a:xfrm>
          <a:prstGeom prst="rect">
            <a:avLst/>
          </a:prstGeom>
          <a:noFill/>
        </p:spPr>
        <p:txBody>
          <a:bodyPr wrap="square" rtlCol="0">
            <a:spAutoFit/>
          </a:bodyPr>
          <a:lstStyle/>
          <a:p>
            <a:pPr marL="214313" indent="-214313">
              <a:buFont typeface="Courier New" pitchFamily="49" charset="0"/>
              <a:buChar char="o"/>
            </a:pPr>
            <a:r>
              <a:rPr lang="en-US" sz="2400" dirty="0"/>
              <a:t>Radio is </a:t>
            </a:r>
            <a:r>
              <a:rPr lang="en-US" sz="2400" b="1" dirty="0"/>
              <a:t>CHEAP</a:t>
            </a:r>
            <a:r>
              <a:rPr lang="en-US" sz="2400" dirty="0"/>
              <a:t> intimate medium of voices, stories, and dialogue. </a:t>
            </a:r>
          </a:p>
          <a:p>
            <a:pPr marL="214313" indent="-214313">
              <a:buFont typeface="Courier New" pitchFamily="49" charset="0"/>
              <a:buChar char="o"/>
            </a:pPr>
            <a:r>
              <a:rPr lang="en-US" sz="2400" dirty="0"/>
              <a:t>It allows young </a:t>
            </a:r>
            <a:r>
              <a:rPr lang="en-US" sz="2400" b="1" dirty="0"/>
              <a:t>people to share personal experiences</a:t>
            </a:r>
          </a:p>
          <a:p>
            <a:pPr marL="214313" indent="-214313">
              <a:buFont typeface="Courier New" pitchFamily="49" charset="0"/>
              <a:buChar char="o"/>
            </a:pPr>
            <a:r>
              <a:rPr lang="en-US" sz="2400" dirty="0"/>
              <a:t>Radio is </a:t>
            </a:r>
            <a:r>
              <a:rPr lang="en-US" sz="2400" b="1" dirty="0"/>
              <a:t>easy to learn-it </a:t>
            </a:r>
            <a:r>
              <a:rPr lang="en-US" sz="2400" dirty="0"/>
              <a:t>requires minimal technical expertise</a:t>
            </a:r>
          </a:p>
          <a:p>
            <a:pPr marL="214313" indent="-214313">
              <a:buFont typeface="Courier New" pitchFamily="49" charset="0"/>
              <a:buChar char="o"/>
            </a:pPr>
            <a:r>
              <a:rPr lang="en-US" sz="2400" dirty="0"/>
              <a:t>It is </a:t>
            </a:r>
            <a:r>
              <a:rPr lang="en-US" sz="2400" b="1" dirty="0"/>
              <a:t>universal</a:t>
            </a:r>
            <a:r>
              <a:rPr lang="en-US" sz="2400" dirty="0"/>
              <a:t> and the </a:t>
            </a:r>
            <a:r>
              <a:rPr lang="en-US" sz="2400" b="1" dirty="0"/>
              <a:t>most widespread</a:t>
            </a:r>
            <a:r>
              <a:rPr lang="en-US" sz="2400" dirty="0"/>
              <a:t>.</a:t>
            </a:r>
          </a:p>
        </p:txBody>
      </p:sp>
      <p:pic>
        <p:nvPicPr>
          <p:cNvPr id="2052" name="Picture 4" descr="C:\Users\user\Pictures\150123  - Taonga Community School - 15-11-34 - IMG_14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7360" y="3316318"/>
            <a:ext cx="3520577" cy="25975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79399" y="3316318"/>
            <a:ext cx="2595552" cy="523220"/>
          </a:xfrm>
          <a:prstGeom prst="rect">
            <a:avLst/>
          </a:prstGeom>
          <a:noFill/>
        </p:spPr>
        <p:txBody>
          <a:bodyPr wrap="square" rtlCol="0">
            <a:spAutoFit/>
          </a:bodyPr>
          <a:lstStyle/>
          <a:p>
            <a:r>
              <a:rPr lang="en-US" sz="2800" b="1" dirty="0"/>
              <a:t>But why radio?</a:t>
            </a:r>
          </a:p>
        </p:txBody>
      </p:sp>
    </p:spTree>
    <p:extLst>
      <p:ext uri="{BB962C8B-B14F-4D97-AF65-F5344CB8AC3E}">
        <p14:creationId xmlns:p14="http://schemas.microsoft.com/office/powerpoint/2010/main" val="6425880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1289" y="-573358"/>
            <a:ext cx="9169400" cy="7431358"/>
          </a:xfrm>
          <a:prstGeom prst="rect">
            <a:avLst/>
          </a:prstGeom>
          <a:solidFill>
            <a:srgbClr val="29AD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5"/>
              </a:solidFill>
              <a:latin typeface="Calibri"/>
            </a:endParaRPr>
          </a:p>
        </p:txBody>
      </p:sp>
      <p:sp>
        <p:nvSpPr>
          <p:cNvPr id="4" name="TextBox 3"/>
          <p:cNvSpPr txBox="1"/>
          <p:nvPr/>
        </p:nvSpPr>
        <p:spPr>
          <a:xfrm>
            <a:off x="887125" y="646331"/>
            <a:ext cx="7642747" cy="5016758"/>
          </a:xfrm>
          <a:prstGeom prst="rect">
            <a:avLst/>
          </a:prstGeom>
          <a:noFill/>
        </p:spPr>
        <p:txBody>
          <a:bodyPr wrap="square" rtlCol="0">
            <a:spAutoFit/>
          </a:bodyPr>
          <a:lstStyle/>
          <a:p>
            <a:pPr marL="457200" lvl="0" indent="-457200">
              <a:buFont typeface="Arial" panose="020B0604020202020204" pitchFamily="34" charset="0"/>
              <a:buChar char="•"/>
            </a:pPr>
            <a:r>
              <a:rPr lang="en-US" sz="3200" b="1" dirty="0" smtClean="0">
                <a:solidFill>
                  <a:schemeClr val="bg1"/>
                </a:solidFill>
              </a:rPr>
              <a:t>Focus </a:t>
            </a:r>
            <a:r>
              <a:rPr lang="en-US" sz="3200" b="1" dirty="0">
                <a:solidFill>
                  <a:schemeClr val="bg1"/>
                </a:solidFill>
              </a:rPr>
              <a:t>on People </a:t>
            </a:r>
            <a:r>
              <a:rPr lang="en-US" sz="3200" dirty="0" smtClean="0">
                <a:solidFill>
                  <a:schemeClr val="bg1"/>
                </a:solidFill>
              </a:rPr>
              <a:t>– Stories </a:t>
            </a:r>
            <a:r>
              <a:rPr lang="en-US" sz="3200" dirty="0">
                <a:solidFill>
                  <a:schemeClr val="bg1"/>
                </a:solidFill>
              </a:rPr>
              <a:t>centered on individuals, rather than issues, are generally more appealing, and focusing on case studies of </a:t>
            </a:r>
            <a:r>
              <a:rPr lang="en-US" sz="3200" dirty="0" smtClean="0">
                <a:solidFill>
                  <a:schemeClr val="bg1"/>
                </a:solidFill>
              </a:rPr>
              <a:t>local people, </a:t>
            </a:r>
            <a:r>
              <a:rPr lang="en-US" sz="3200" dirty="0">
                <a:solidFill>
                  <a:schemeClr val="bg1"/>
                </a:solidFill>
              </a:rPr>
              <a:t>agro-ecologists and researchers in the field help audiences to see what is (and isn’t) people. And the subjects don’t just have to be success stories; </a:t>
            </a:r>
            <a:r>
              <a:rPr lang="en-US" sz="3200" b="1" i="1" dirty="0">
                <a:solidFill>
                  <a:schemeClr val="bg1"/>
                </a:solidFill>
              </a:rPr>
              <a:t>efforts that failed </a:t>
            </a:r>
            <a:r>
              <a:rPr lang="en-US" sz="3200" dirty="0">
                <a:solidFill>
                  <a:schemeClr val="bg1"/>
                </a:solidFill>
              </a:rPr>
              <a:t>can be just as interesting and even more enlightening. </a:t>
            </a:r>
            <a:endParaRPr lang="en-US" sz="3200" dirty="0">
              <a:solidFill>
                <a:schemeClr val="bg1"/>
              </a:solidFill>
              <a:latin typeface="Tw Cen MT Std extra bold"/>
              <a:cs typeface="Tw Cen MT Std extra bold"/>
            </a:endParaRPr>
          </a:p>
        </p:txBody>
      </p:sp>
      <p:sp>
        <p:nvSpPr>
          <p:cNvPr id="38" name="Rectangle 37"/>
          <p:cNvSpPr/>
          <p:nvPr/>
        </p:nvSpPr>
        <p:spPr>
          <a:xfrm>
            <a:off x="3915011" y="0"/>
            <a:ext cx="1586974" cy="646331"/>
          </a:xfrm>
          <a:prstGeom prst="rect">
            <a:avLst/>
          </a:prstGeom>
        </p:spPr>
        <p:txBody>
          <a:bodyPr wrap="none">
            <a:spAutoFit/>
          </a:bodyPr>
          <a:lstStyle/>
          <a:p>
            <a:pPr algn="ctr"/>
            <a:r>
              <a:rPr lang="en-US" sz="3600" b="1" dirty="0" smtClean="0">
                <a:solidFill>
                  <a:srgbClr val="FFE400"/>
                </a:solidFill>
                <a:latin typeface="Tw Cen MT Std extra bold"/>
                <a:cs typeface="Tw Cen MT Std extra bold"/>
              </a:rPr>
              <a:t>Tips…</a:t>
            </a:r>
            <a:endParaRPr lang="en-US" sz="3600" b="1" dirty="0">
              <a:solidFill>
                <a:srgbClr val="FFE400"/>
              </a:solidFill>
              <a:latin typeface="Tw Cen MT Std extra bold"/>
              <a:cs typeface="Tw Cen MT Std extra bold"/>
            </a:endParaRPr>
          </a:p>
        </p:txBody>
      </p:sp>
    </p:spTree>
    <p:extLst>
      <p:ext uri="{BB962C8B-B14F-4D97-AF65-F5344CB8AC3E}">
        <p14:creationId xmlns:p14="http://schemas.microsoft.com/office/powerpoint/2010/main" val="7023628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1289" y="-573358"/>
            <a:ext cx="9169400" cy="7431358"/>
          </a:xfrm>
          <a:prstGeom prst="rect">
            <a:avLst/>
          </a:prstGeom>
          <a:solidFill>
            <a:srgbClr val="29AD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5"/>
              </a:solidFill>
              <a:latin typeface="Calibri"/>
            </a:endParaRPr>
          </a:p>
        </p:txBody>
      </p:sp>
      <p:sp>
        <p:nvSpPr>
          <p:cNvPr id="4" name="TextBox 3"/>
          <p:cNvSpPr txBox="1"/>
          <p:nvPr/>
        </p:nvSpPr>
        <p:spPr>
          <a:xfrm>
            <a:off x="887125" y="646331"/>
            <a:ext cx="7642747" cy="5016758"/>
          </a:xfrm>
          <a:prstGeom prst="rect">
            <a:avLst/>
          </a:prstGeom>
          <a:noFill/>
        </p:spPr>
        <p:txBody>
          <a:bodyPr wrap="square" rtlCol="0">
            <a:spAutoFit/>
          </a:bodyPr>
          <a:lstStyle/>
          <a:p>
            <a:pPr marL="457200" indent="-457200">
              <a:buFont typeface="Arial" panose="020B0604020202020204" pitchFamily="34" charset="0"/>
              <a:buChar char="•"/>
            </a:pPr>
            <a:r>
              <a:rPr lang="en-US" sz="3200" b="1" dirty="0" smtClean="0">
                <a:solidFill>
                  <a:schemeClr val="bg1"/>
                </a:solidFill>
              </a:rPr>
              <a:t>Avoid (or Explain) Jargon </a:t>
            </a:r>
            <a:r>
              <a:rPr lang="en-US" sz="3200" dirty="0" smtClean="0">
                <a:solidFill>
                  <a:schemeClr val="bg1"/>
                </a:solidFill>
              </a:rPr>
              <a:t>– As with any complicated or scientific topic, environment and climate change is a topic loaded with jargon – complex words and phrases that experts toss off easily but lay audiences struggle to understand. </a:t>
            </a:r>
          </a:p>
          <a:p>
            <a:endParaRPr lang="en-US" sz="3200" dirty="0">
              <a:solidFill>
                <a:schemeClr val="bg1"/>
              </a:solidFill>
            </a:endParaRPr>
          </a:p>
          <a:p>
            <a:r>
              <a:rPr lang="en-US" sz="3200" dirty="0" smtClean="0">
                <a:solidFill>
                  <a:schemeClr val="bg1"/>
                </a:solidFill>
              </a:rPr>
              <a:t>Try to avoid jargon wherever possible, or if you must use them, explain the terms in simple and easy-to-understand language…</a:t>
            </a:r>
            <a:endParaRPr lang="en-US" sz="3200" dirty="0">
              <a:solidFill>
                <a:schemeClr val="bg1"/>
              </a:solidFill>
              <a:latin typeface="Tw Cen MT Std extra bold"/>
              <a:cs typeface="Tw Cen MT Std extra bold"/>
            </a:endParaRPr>
          </a:p>
        </p:txBody>
      </p:sp>
      <p:sp>
        <p:nvSpPr>
          <p:cNvPr id="38" name="Rectangle 37"/>
          <p:cNvSpPr/>
          <p:nvPr/>
        </p:nvSpPr>
        <p:spPr>
          <a:xfrm>
            <a:off x="3915011" y="0"/>
            <a:ext cx="1586974" cy="646331"/>
          </a:xfrm>
          <a:prstGeom prst="rect">
            <a:avLst/>
          </a:prstGeom>
        </p:spPr>
        <p:txBody>
          <a:bodyPr wrap="none">
            <a:spAutoFit/>
          </a:bodyPr>
          <a:lstStyle/>
          <a:p>
            <a:pPr algn="ctr"/>
            <a:r>
              <a:rPr lang="en-US" sz="3600" b="1" dirty="0" smtClean="0">
                <a:solidFill>
                  <a:srgbClr val="FFE400"/>
                </a:solidFill>
                <a:latin typeface="Tw Cen MT Std extra bold"/>
                <a:cs typeface="Tw Cen MT Std extra bold"/>
              </a:rPr>
              <a:t>Tips…</a:t>
            </a:r>
            <a:endParaRPr lang="en-US" sz="3600" b="1" dirty="0">
              <a:solidFill>
                <a:srgbClr val="FFE400"/>
              </a:solidFill>
              <a:latin typeface="Tw Cen MT Std extra bold"/>
              <a:cs typeface="Tw Cen MT Std extra bold"/>
            </a:endParaRPr>
          </a:p>
        </p:txBody>
      </p:sp>
    </p:spTree>
    <p:extLst>
      <p:ext uri="{BB962C8B-B14F-4D97-AF65-F5344CB8AC3E}">
        <p14:creationId xmlns:p14="http://schemas.microsoft.com/office/powerpoint/2010/main" val="21329597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1289" y="-573358"/>
            <a:ext cx="9169400" cy="7431358"/>
          </a:xfrm>
          <a:prstGeom prst="rect">
            <a:avLst/>
          </a:prstGeom>
          <a:solidFill>
            <a:srgbClr val="29AD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5"/>
              </a:solidFill>
              <a:latin typeface="Calibri"/>
            </a:endParaRPr>
          </a:p>
        </p:txBody>
      </p:sp>
      <p:sp>
        <p:nvSpPr>
          <p:cNvPr id="4" name="TextBox 3"/>
          <p:cNvSpPr txBox="1"/>
          <p:nvPr/>
        </p:nvSpPr>
        <p:spPr>
          <a:xfrm>
            <a:off x="887125" y="646331"/>
            <a:ext cx="7642747" cy="5632311"/>
          </a:xfrm>
          <a:prstGeom prst="rect">
            <a:avLst/>
          </a:prstGeom>
          <a:noFill/>
        </p:spPr>
        <p:txBody>
          <a:bodyPr wrap="square" rtlCol="0">
            <a:spAutoFit/>
          </a:bodyPr>
          <a:lstStyle/>
          <a:p>
            <a:r>
              <a:rPr lang="en-US" sz="3600" dirty="0" smtClean="0">
                <a:solidFill>
                  <a:schemeClr val="bg1"/>
                </a:solidFill>
                <a:latin typeface="Tw Cen MT Std extra bold"/>
                <a:cs typeface="Tw Cen MT Std extra bold"/>
              </a:rPr>
              <a:t>E.g</a:t>
            </a:r>
            <a:r>
              <a:rPr lang="en-US" sz="3600" dirty="0">
                <a:solidFill>
                  <a:schemeClr val="bg1"/>
                </a:solidFill>
                <a:latin typeface="Tw Cen MT Std extra bold"/>
                <a:cs typeface="Tw Cen MT Std extra bold"/>
              </a:rPr>
              <a:t>. </a:t>
            </a:r>
            <a:r>
              <a:rPr lang="en-US" sz="3600" dirty="0">
                <a:solidFill>
                  <a:schemeClr val="bg1"/>
                </a:solidFill>
              </a:rPr>
              <a:t>instead of saying that a particular insect's egg is 0.25 mm, it is better to say that it is of the size of the full stop put at the end of this sentence (if it is in </a:t>
            </a:r>
            <a:r>
              <a:rPr lang="en-US" sz="3600" dirty="0" smtClean="0">
                <a:solidFill>
                  <a:schemeClr val="bg1"/>
                </a:solidFill>
              </a:rPr>
              <a:t>writing).</a:t>
            </a:r>
          </a:p>
          <a:p>
            <a:r>
              <a:rPr lang="en-US" sz="3600" dirty="0" smtClean="0">
                <a:solidFill>
                  <a:schemeClr val="bg1"/>
                </a:solidFill>
              </a:rPr>
              <a:t>Or, you can compare something with what the audience (local community) see in their daily life</a:t>
            </a:r>
            <a:r>
              <a:rPr lang="en-US" sz="3600" dirty="0">
                <a:solidFill>
                  <a:schemeClr val="bg1"/>
                </a:solidFill>
              </a:rPr>
              <a:t>. </a:t>
            </a:r>
            <a:endParaRPr lang="en-US" sz="3600" dirty="0" smtClean="0">
              <a:solidFill>
                <a:schemeClr val="bg1"/>
              </a:solidFill>
            </a:endParaRPr>
          </a:p>
          <a:p>
            <a:pPr algn="ctr"/>
            <a:r>
              <a:rPr lang="en-US" sz="3600" dirty="0" smtClean="0">
                <a:solidFill>
                  <a:schemeClr val="bg1"/>
                </a:solidFill>
              </a:rPr>
              <a:t>e.g. 10ml </a:t>
            </a:r>
            <a:r>
              <a:rPr lang="en-US" sz="3600" dirty="0">
                <a:solidFill>
                  <a:schemeClr val="bg1"/>
                </a:solidFill>
              </a:rPr>
              <a:t>can be compared to the cover of the soda bottle…</a:t>
            </a:r>
            <a:endParaRPr lang="en-US" sz="3600" dirty="0">
              <a:solidFill>
                <a:schemeClr val="bg1"/>
              </a:solidFill>
              <a:latin typeface="Tw Cen MT Std extra bold"/>
              <a:cs typeface="Tw Cen MT Std extra bold"/>
            </a:endParaRPr>
          </a:p>
        </p:txBody>
      </p:sp>
      <p:sp>
        <p:nvSpPr>
          <p:cNvPr id="38" name="Rectangle 37"/>
          <p:cNvSpPr/>
          <p:nvPr/>
        </p:nvSpPr>
        <p:spPr>
          <a:xfrm>
            <a:off x="3915011" y="0"/>
            <a:ext cx="1586974" cy="646331"/>
          </a:xfrm>
          <a:prstGeom prst="rect">
            <a:avLst/>
          </a:prstGeom>
        </p:spPr>
        <p:txBody>
          <a:bodyPr wrap="none">
            <a:spAutoFit/>
          </a:bodyPr>
          <a:lstStyle/>
          <a:p>
            <a:pPr algn="ctr"/>
            <a:r>
              <a:rPr lang="en-US" sz="3600" b="1" dirty="0" smtClean="0">
                <a:solidFill>
                  <a:srgbClr val="FFE400"/>
                </a:solidFill>
                <a:latin typeface="Tw Cen MT Std extra bold"/>
                <a:cs typeface="Tw Cen MT Std extra bold"/>
              </a:rPr>
              <a:t>Tips…</a:t>
            </a:r>
            <a:endParaRPr lang="en-US" sz="3600" b="1" dirty="0">
              <a:solidFill>
                <a:srgbClr val="FFE400"/>
              </a:solidFill>
              <a:latin typeface="Tw Cen MT Std extra bold"/>
              <a:cs typeface="Tw Cen MT Std extra bold"/>
            </a:endParaRPr>
          </a:p>
        </p:txBody>
      </p:sp>
    </p:spTree>
    <p:extLst>
      <p:ext uri="{BB962C8B-B14F-4D97-AF65-F5344CB8AC3E}">
        <p14:creationId xmlns:p14="http://schemas.microsoft.com/office/powerpoint/2010/main" val="36412133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1289" y="-573358"/>
            <a:ext cx="9169400" cy="7431358"/>
          </a:xfrm>
          <a:prstGeom prst="rect">
            <a:avLst/>
          </a:prstGeom>
          <a:solidFill>
            <a:srgbClr val="29AD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5"/>
              </a:solidFill>
              <a:latin typeface="Calibri"/>
            </a:endParaRPr>
          </a:p>
        </p:txBody>
      </p:sp>
      <p:sp>
        <p:nvSpPr>
          <p:cNvPr id="4" name="TextBox 3"/>
          <p:cNvSpPr txBox="1"/>
          <p:nvPr/>
        </p:nvSpPr>
        <p:spPr>
          <a:xfrm>
            <a:off x="887125" y="646331"/>
            <a:ext cx="7642747" cy="5016758"/>
          </a:xfrm>
          <a:prstGeom prst="rect">
            <a:avLst/>
          </a:prstGeom>
          <a:noFill/>
        </p:spPr>
        <p:txBody>
          <a:bodyPr wrap="square" rtlCol="0">
            <a:spAutoFit/>
          </a:bodyPr>
          <a:lstStyle/>
          <a:p>
            <a:pPr marL="457200" indent="-457200">
              <a:buFont typeface="Arial" panose="020B0604020202020204" pitchFamily="34" charset="0"/>
              <a:buChar char="•"/>
            </a:pPr>
            <a:r>
              <a:rPr lang="en-US" sz="3200" b="1" dirty="0" smtClean="0">
                <a:solidFill>
                  <a:schemeClr val="bg1"/>
                </a:solidFill>
              </a:rPr>
              <a:t>Translate </a:t>
            </a:r>
            <a:r>
              <a:rPr lang="en-US" sz="3200" b="1" dirty="0">
                <a:solidFill>
                  <a:schemeClr val="bg1"/>
                </a:solidFill>
              </a:rPr>
              <a:t>the Science </a:t>
            </a:r>
            <a:r>
              <a:rPr lang="en-US" sz="3200" dirty="0" smtClean="0">
                <a:solidFill>
                  <a:schemeClr val="bg1"/>
                </a:solidFill>
              </a:rPr>
              <a:t>– when </a:t>
            </a:r>
            <a:r>
              <a:rPr lang="en-US" sz="3200" dirty="0">
                <a:solidFill>
                  <a:schemeClr val="bg1"/>
                </a:solidFill>
              </a:rPr>
              <a:t>interviewing scientists, economists and other experts, think of yourself as an interpreter who needs to translate the language of this expertise into common terms that everyone can understand. </a:t>
            </a:r>
            <a:endParaRPr lang="en-US" sz="3200" dirty="0" smtClean="0">
              <a:solidFill>
                <a:schemeClr val="bg1"/>
              </a:solidFill>
            </a:endParaRPr>
          </a:p>
          <a:p>
            <a:r>
              <a:rPr lang="en-US" sz="3200" dirty="0" smtClean="0">
                <a:solidFill>
                  <a:schemeClr val="bg1"/>
                </a:solidFill>
              </a:rPr>
              <a:t>(Simple example - </a:t>
            </a:r>
            <a:r>
              <a:rPr lang="en-US" sz="3200" dirty="0" smtClean="0">
                <a:solidFill>
                  <a:schemeClr val="bg1"/>
                </a:solidFill>
                <a:cs typeface="Tw Cen MT Std extra bold"/>
              </a:rPr>
              <a:t>Instead </a:t>
            </a:r>
            <a:r>
              <a:rPr lang="en-US" sz="3200" dirty="0">
                <a:solidFill>
                  <a:schemeClr val="bg1"/>
                </a:solidFill>
                <a:cs typeface="Tw Cen MT Std extra bold"/>
              </a:rPr>
              <a:t>of saying, 82.5% of the </a:t>
            </a:r>
            <a:r>
              <a:rPr lang="en-US" sz="3200" dirty="0" smtClean="0">
                <a:solidFill>
                  <a:schemeClr val="bg1"/>
                </a:solidFill>
                <a:cs typeface="Tw Cen MT Std extra bold"/>
              </a:rPr>
              <a:t>farmers are healthy, </a:t>
            </a:r>
            <a:r>
              <a:rPr lang="en-US" sz="3200" dirty="0">
                <a:solidFill>
                  <a:schemeClr val="bg1"/>
                </a:solidFill>
                <a:cs typeface="Tw Cen MT Std extra bold"/>
              </a:rPr>
              <a:t>just say, </a:t>
            </a:r>
            <a:r>
              <a:rPr lang="en-US" sz="3200" dirty="0" smtClean="0">
                <a:solidFill>
                  <a:schemeClr val="bg1"/>
                </a:solidFill>
                <a:cs typeface="Tw Cen MT Std extra bold"/>
              </a:rPr>
              <a:t>if  you have a group </a:t>
            </a:r>
            <a:r>
              <a:rPr lang="en-US" sz="3200" dirty="0">
                <a:solidFill>
                  <a:schemeClr val="bg1"/>
                </a:solidFill>
                <a:cs typeface="Tw Cen MT Std extra bold"/>
              </a:rPr>
              <a:t>of 10 farmers, approximately 8 of them </a:t>
            </a:r>
            <a:r>
              <a:rPr lang="en-US" sz="3200" dirty="0" smtClean="0">
                <a:solidFill>
                  <a:schemeClr val="bg1"/>
                </a:solidFill>
                <a:cs typeface="Tw Cen MT Std extra bold"/>
              </a:rPr>
              <a:t>are healthy</a:t>
            </a:r>
            <a:r>
              <a:rPr lang="en-US" sz="3200" dirty="0" smtClean="0">
                <a:solidFill>
                  <a:schemeClr val="bg1"/>
                </a:solidFill>
              </a:rPr>
              <a:t>)</a:t>
            </a:r>
            <a:endParaRPr lang="en-US" sz="3200" dirty="0">
              <a:solidFill>
                <a:schemeClr val="bg1"/>
              </a:solidFill>
              <a:latin typeface="Tw Cen MT Std extra bold"/>
              <a:cs typeface="Tw Cen MT Std extra bold"/>
            </a:endParaRPr>
          </a:p>
        </p:txBody>
      </p:sp>
      <p:sp>
        <p:nvSpPr>
          <p:cNvPr id="38" name="Rectangle 37"/>
          <p:cNvSpPr/>
          <p:nvPr/>
        </p:nvSpPr>
        <p:spPr>
          <a:xfrm>
            <a:off x="3915011" y="0"/>
            <a:ext cx="1586974" cy="646331"/>
          </a:xfrm>
          <a:prstGeom prst="rect">
            <a:avLst/>
          </a:prstGeom>
        </p:spPr>
        <p:txBody>
          <a:bodyPr wrap="none">
            <a:spAutoFit/>
          </a:bodyPr>
          <a:lstStyle/>
          <a:p>
            <a:pPr algn="ctr"/>
            <a:r>
              <a:rPr lang="en-US" sz="3600" b="1" dirty="0" smtClean="0">
                <a:solidFill>
                  <a:srgbClr val="FFE400"/>
                </a:solidFill>
                <a:latin typeface="Tw Cen MT Std extra bold"/>
                <a:cs typeface="Tw Cen MT Std extra bold"/>
              </a:rPr>
              <a:t>Tips…</a:t>
            </a:r>
            <a:endParaRPr lang="en-US" sz="3600" b="1" dirty="0">
              <a:solidFill>
                <a:srgbClr val="FFE400"/>
              </a:solidFill>
              <a:latin typeface="Tw Cen MT Std extra bold"/>
              <a:cs typeface="Tw Cen MT Std extra bold"/>
            </a:endParaRPr>
          </a:p>
        </p:txBody>
      </p:sp>
    </p:spTree>
    <p:extLst>
      <p:ext uri="{BB962C8B-B14F-4D97-AF65-F5344CB8AC3E}">
        <p14:creationId xmlns:p14="http://schemas.microsoft.com/office/powerpoint/2010/main" val="4245761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1289" y="-573358"/>
            <a:ext cx="9169400" cy="7431358"/>
          </a:xfrm>
          <a:prstGeom prst="rect">
            <a:avLst/>
          </a:prstGeom>
          <a:solidFill>
            <a:srgbClr val="29AD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5"/>
              </a:solidFill>
              <a:latin typeface="Calibri"/>
            </a:endParaRPr>
          </a:p>
        </p:txBody>
      </p:sp>
      <p:sp>
        <p:nvSpPr>
          <p:cNvPr id="4" name="TextBox 3"/>
          <p:cNvSpPr txBox="1"/>
          <p:nvPr/>
        </p:nvSpPr>
        <p:spPr>
          <a:xfrm>
            <a:off x="887125" y="646331"/>
            <a:ext cx="7642747" cy="5016758"/>
          </a:xfrm>
          <a:prstGeom prst="rect">
            <a:avLst/>
          </a:prstGeom>
          <a:noFill/>
        </p:spPr>
        <p:txBody>
          <a:bodyPr wrap="square" rtlCol="0">
            <a:spAutoFit/>
          </a:bodyPr>
          <a:lstStyle/>
          <a:p>
            <a:pPr marL="457200" lvl="0" indent="-457200">
              <a:buFont typeface="Arial" panose="020B0604020202020204" pitchFamily="34" charset="0"/>
              <a:buChar char="•"/>
            </a:pPr>
            <a:r>
              <a:rPr lang="en-US" sz="3200" b="1" dirty="0" smtClean="0">
                <a:solidFill>
                  <a:schemeClr val="bg1"/>
                </a:solidFill>
              </a:rPr>
              <a:t>Focus </a:t>
            </a:r>
            <a:r>
              <a:rPr lang="en-US" sz="3200" b="1" dirty="0">
                <a:solidFill>
                  <a:schemeClr val="bg1"/>
                </a:solidFill>
              </a:rPr>
              <a:t>on Solutions, Not Just Problems </a:t>
            </a:r>
            <a:r>
              <a:rPr lang="en-US" sz="3200" dirty="0">
                <a:solidFill>
                  <a:schemeClr val="bg1"/>
                </a:solidFill>
              </a:rPr>
              <a:t>– This may seem obvious given that </a:t>
            </a:r>
            <a:r>
              <a:rPr lang="en-US" sz="3200" dirty="0" smtClean="0">
                <a:solidFill>
                  <a:schemeClr val="bg1"/>
                </a:solidFill>
              </a:rPr>
              <a:t>climate change is </a:t>
            </a:r>
            <a:r>
              <a:rPr lang="en-US" sz="3200" dirty="0">
                <a:solidFill>
                  <a:schemeClr val="bg1"/>
                </a:solidFill>
              </a:rPr>
              <a:t>essentially presented as solutions, but given the media’s (and many editors’) preference for highlighting problems and crises, </a:t>
            </a:r>
            <a:r>
              <a:rPr lang="en-US" sz="3200" dirty="0" smtClean="0">
                <a:solidFill>
                  <a:schemeClr val="bg1"/>
                </a:solidFill>
              </a:rPr>
              <a:t>and </a:t>
            </a:r>
            <a:r>
              <a:rPr lang="en-US" sz="3200" dirty="0">
                <a:solidFill>
                  <a:schemeClr val="bg1"/>
                </a:solidFill>
              </a:rPr>
              <a:t>so on. Certainly, these are worthy topics to explore. But too much gloom and doom can generate apathy, fatalism and ultimately a loss of interest by the audience. </a:t>
            </a:r>
            <a:endParaRPr lang="en-US" sz="3200" dirty="0" smtClean="0">
              <a:solidFill>
                <a:schemeClr val="bg1"/>
              </a:solidFill>
            </a:endParaRPr>
          </a:p>
        </p:txBody>
      </p:sp>
      <p:sp>
        <p:nvSpPr>
          <p:cNvPr id="38" name="Rectangle 37"/>
          <p:cNvSpPr/>
          <p:nvPr/>
        </p:nvSpPr>
        <p:spPr>
          <a:xfrm>
            <a:off x="3915011" y="0"/>
            <a:ext cx="1586974" cy="646331"/>
          </a:xfrm>
          <a:prstGeom prst="rect">
            <a:avLst/>
          </a:prstGeom>
        </p:spPr>
        <p:txBody>
          <a:bodyPr wrap="none">
            <a:spAutoFit/>
          </a:bodyPr>
          <a:lstStyle/>
          <a:p>
            <a:pPr algn="ctr"/>
            <a:r>
              <a:rPr lang="en-US" sz="3600" b="1" dirty="0" smtClean="0">
                <a:solidFill>
                  <a:srgbClr val="FFE400"/>
                </a:solidFill>
                <a:latin typeface="Tw Cen MT Std extra bold"/>
                <a:cs typeface="Tw Cen MT Std extra bold"/>
              </a:rPr>
              <a:t>Tips…</a:t>
            </a:r>
            <a:endParaRPr lang="en-US" sz="3600" b="1" dirty="0">
              <a:solidFill>
                <a:srgbClr val="FFE400"/>
              </a:solidFill>
              <a:latin typeface="Tw Cen MT Std extra bold"/>
              <a:cs typeface="Tw Cen MT Std extra bold"/>
            </a:endParaRPr>
          </a:p>
        </p:txBody>
      </p:sp>
    </p:spTree>
    <p:extLst>
      <p:ext uri="{BB962C8B-B14F-4D97-AF65-F5344CB8AC3E}">
        <p14:creationId xmlns:p14="http://schemas.microsoft.com/office/powerpoint/2010/main" val="35035195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1289" y="-573358"/>
            <a:ext cx="9169400" cy="7431358"/>
          </a:xfrm>
          <a:prstGeom prst="rect">
            <a:avLst/>
          </a:prstGeom>
          <a:solidFill>
            <a:srgbClr val="29AD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5"/>
              </a:solidFill>
              <a:latin typeface="Calibri"/>
            </a:endParaRPr>
          </a:p>
        </p:txBody>
      </p:sp>
      <p:sp>
        <p:nvSpPr>
          <p:cNvPr id="4" name="TextBox 3"/>
          <p:cNvSpPr txBox="1"/>
          <p:nvPr/>
        </p:nvSpPr>
        <p:spPr>
          <a:xfrm>
            <a:off x="560959" y="646331"/>
            <a:ext cx="8024904" cy="6001643"/>
          </a:xfrm>
          <a:prstGeom prst="rect">
            <a:avLst/>
          </a:prstGeom>
          <a:noFill/>
        </p:spPr>
        <p:txBody>
          <a:bodyPr wrap="square" rtlCol="0">
            <a:spAutoFit/>
          </a:bodyPr>
          <a:lstStyle/>
          <a:p>
            <a:pPr marL="457200" lvl="0" indent="-457200">
              <a:buFont typeface="Arial" panose="020B0604020202020204" pitchFamily="34" charset="0"/>
              <a:buChar char="•"/>
            </a:pPr>
            <a:r>
              <a:rPr lang="en-US" sz="3200" b="1" dirty="0" smtClean="0">
                <a:solidFill>
                  <a:schemeClr val="bg1"/>
                </a:solidFill>
              </a:rPr>
              <a:t>Explore All Sides </a:t>
            </a:r>
            <a:r>
              <a:rPr lang="en-US" sz="3200" dirty="0" smtClean="0">
                <a:solidFill>
                  <a:schemeClr val="bg1"/>
                </a:solidFill>
              </a:rPr>
              <a:t>– More broadly, try to report on all sides of the topic, space permitting. You may be reporting a series of stories. </a:t>
            </a:r>
          </a:p>
          <a:p>
            <a:pPr marL="457200" lvl="0" indent="-457200">
              <a:buFont typeface="Arial" panose="020B0604020202020204" pitchFamily="34" charset="0"/>
              <a:buChar char="•"/>
            </a:pPr>
            <a:r>
              <a:rPr lang="en-US" sz="3200" b="1" dirty="0" smtClean="0">
                <a:solidFill>
                  <a:schemeClr val="bg1"/>
                </a:solidFill>
              </a:rPr>
              <a:t>Use descriptions of what you see </a:t>
            </a:r>
            <a:r>
              <a:rPr lang="en-US" sz="3200" dirty="0" smtClean="0">
                <a:solidFill>
                  <a:schemeClr val="bg1"/>
                </a:solidFill>
              </a:rPr>
              <a:t>and how you want the audience to see it– A descriptive image is worth a thousand words. </a:t>
            </a:r>
          </a:p>
          <a:p>
            <a:pPr marL="457200" lvl="0" indent="-457200">
              <a:buFont typeface="Arial" panose="020B0604020202020204" pitchFamily="34" charset="0"/>
              <a:buChar char="•"/>
            </a:pPr>
            <a:r>
              <a:rPr lang="en-US" sz="3200" b="1" dirty="0" smtClean="0">
                <a:solidFill>
                  <a:schemeClr val="bg1"/>
                </a:solidFill>
              </a:rPr>
              <a:t>Social media</a:t>
            </a:r>
            <a:r>
              <a:rPr lang="en-US" sz="3200" dirty="0" smtClean="0">
                <a:solidFill>
                  <a:schemeClr val="bg1"/>
                </a:solidFill>
              </a:rPr>
              <a:t> is of course another tool that modern reporters have come to rely on to distribute stories more widely, get feedback and indeed find sources and information. </a:t>
            </a:r>
            <a:endParaRPr lang="en-US" sz="3200" dirty="0">
              <a:solidFill>
                <a:schemeClr val="bg1"/>
              </a:solidFill>
              <a:latin typeface="Tw Cen MT Std extra bold"/>
              <a:cs typeface="Tw Cen MT Std extra bold"/>
            </a:endParaRPr>
          </a:p>
        </p:txBody>
      </p:sp>
      <p:sp>
        <p:nvSpPr>
          <p:cNvPr id="38" name="Rectangle 37"/>
          <p:cNvSpPr/>
          <p:nvPr/>
        </p:nvSpPr>
        <p:spPr>
          <a:xfrm>
            <a:off x="3915011" y="0"/>
            <a:ext cx="1586974" cy="646331"/>
          </a:xfrm>
          <a:prstGeom prst="rect">
            <a:avLst/>
          </a:prstGeom>
        </p:spPr>
        <p:txBody>
          <a:bodyPr wrap="none">
            <a:spAutoFit/>
          </a:bodyPr>
          <a:lstStyle/>
          <a:p>
            <a:pPr algn="ctr"/>
            <a:r>
              <a:rPr lang="en-US" sz="3600" b="1" dirty="0" smtClean="0">
                <a:solidFill>
                  <a:srgbClr val="FFE400"/>
                </a:solidFill>
                <a:latin typeface="Tw Cen MT Std extra bold"/>
                <a:cs typeface="Tw Cen MT Std extra bold"/>
              </a:rPr>
              <a:t>Tips…</a:t>
            </a:r>
            <a:endParaRPr lang="en-US" sz="3600" b="1" dirty="0">
              <a:solidFill>
                <a:srgbClr val="FFE400"/>
              </a:solidFill>
              <a:latin typeface="Tw Cen MT Std extra bold"/>
              <a:cs typeface="Tw Cen MT Std extra bold"/>
            </a:endParaRPr>
          </a:p>
        </p:txBody>
      </p:sp>
    </p:spTree>
    <p:extLst>
      <p:ext uri="{BB962C8B-B14F-4D97-AF65-F5344CB8AC3E}">
        <p14:creationId xmlns:p14="http://schemas.microsoft.com/office/powerpoint/2010/main" val="12212569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1289" y="-573358"/>
            <a:ext cx="9169400" cy="7431358"/>
          </a:xfrm>
          <a:prstGeom prst="rect">
            <a:avLst/>
          </a:prstGeom>
          <a:solidFill>
            <a:srgbClr val="29AD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5"/>
              </a:solidFill>
              <a:latin typeface="Calibri"/>
            </a:endParaRPr>
          </a:p>
        </p:txBody>
      </p:sp>
      <p:sp>
        <p:nvSpPr>
          <p:cNvPr id="4" name="TextBox 3"/>
          <p:cNvSpPr txBox="1"/>
          <p:nvPr/>
        </p:nvSpPr>
        <p:spPr>
          <a:xfrm>
            <a:off x="887125" y="646331"/>
            <a:ext cx="7642747" cy="6001643"/>
          </a:xfrm>
          <a:prstGeom prst="rect">
            <a:avLst/>
          </a:prstGeom>
          <a:noFill/>
        </p:spPr>
        <p:txBody>
          <a:bodyPr wrap="square" rtlCol="0">
            <a:spAutoFit/>
          </a:bodyPr>
          <a:lstStyle/>
          <a:p>
            <a:pPr marL="457200" lvl="0" indent="-457200">
              <a:buFont typeface="Arial" panose="020B0604020202020204" pitchFamily="34" charset="0"/>
              <a:buChar char="•"/>
            </a:pPr>
            <a:r>
              <a:rPr lang="en-US" sz="3200" b="1" dirty="0" smtClean="0">
                <a:solidFill>
                  <a:schemeClr val="bg1"/>
                </a:solidFill>
              </a:rPr>
              <a:t>Focus on problems today</a:t>
            </a:r>
            <a:r>
              <a:rPr lang="en-US" sz="3200" dirty="0" smtClean="0">
                <a:solidFill>
                  <a:schemeClr val="bg1"/>
                </a:solidFill>
              </a:rPr>
              <a:t>: There are many underreported stories of the harm being done by industrial agriculture today, harm that agro-ecology would avoid and could repair. It is important for journalists to remind readers about certain facts: undernourishment, new chemical compounds in the environment, imbalance in funding between microbiology and sustainable agriculture. And remind them of the opposite messages they’re often bombarded with.</a:t>
            </a:r>
            <a:endParaRPr lang="en-US" sz="3200" dirty="0">
              <a:solidFill>
                <a:schemeClr val="bg1"/>
              </a:solidFill>
              <a:latin typeface="Tw Cen MT Std extra bold"/>
              <a:cs typeface="Tw Cen MT Std extra bold"/>
            </a:endParaRPr>
          </a:p>
        </p:txBody>
      </p:sp>
      <p:sp>
        <p:nvSpPr>
          <p:cNvPr id="38" name="Rectangle 37"/>
          <p:cNvSpPr/>
          <p:nvPr/>
        </p:nvSpPr>
        <p:spPr>
          <a:xfrm>
            <a:off x="3915011" y="0"/>
            <a:ext cx="1586974" cy="646331"/>
          </a:xfrm>
          <a:prstGeom prst="rect">
            <a:avLst/>
          </a:prstGeom>
        </p:spPr>
        <p:txBody>
          <a:bodyPr wrap="none">
            <a:spAutoFit/>
          </a:bodyPr>
          <a:lstStyle/>
          <a:p>
            <a:pPr algn="ctr"/>
            <a:r>
              <a:rPr lang="en-US" sz="3600" b="1" dirty="0" smtClean="0">
                <a:solidFill>
                  <a:srgbClr val="FFE400"/>
                </a:solidFill>
                <a:latin typeface="Tw Cen MT Std extra bold"/>
                <a:cs typeface="Tw Cen MT Std extra bold"/>
              </a:rPr>
              <a:t>Tips…</a:t>
            </a:r>
            <a:endParaRPr lang="en-US" sz="3600" b="1" dirty="0">
              <a:solidFill>
                <a:srgbClr val="FFE400"/>
              </a:solidFill>
              <a:latin typeface="Tw Cen MT Std extra bold"/>
              <a:cs typeface="Tw Cen MT Std extra bold"/>
            </a:endParaRPr>
          </a:p>
        </p:txBody>
      </p:sp>
    </p:spTree>
    <p:extLst>
      <p:ext uri="{BB962C8B-B14F-4D97-AF65-F5344CB8AC3E}">
        <p14:creationId xmlns:p14="http://schemas.microsoft.com/office/powerpoint/2010/main" val="28513708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69400" cy="7431358"/>
          </a:xfrm>
          <a:prstGeom prst="rect">
            <a:avLst/>
          </a:prstGeom>
          <a:solidFill>
            <a:srgbClr val="29AD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5"/>
              </a:solidFill>
              <a:latin typeface="Calibri"/>
            </a:endParaRPr>
          </a:p>
        </p:txBody>
      </p:sp>
      <p:sp>
        <p:nvSpPr>
          <p:cNvPr id="4" name="TextBox 3"/>
          <p:cNvSpPr txBox="1"/>
          <p:nvPr/>
        </p:nvSpPr>
        <p:spPr>
          <a:xfrm>
            <a:off x="887112" y="1408008"/>
            <a:ext cx="7642747" cy="4247317"/>
          </a:xfrm>
          <a:prstGeom prst="rect">
            <a:avLst/>
          </a:prstGeom>
          <a:noFill/>
        </p:spPr>
        <p:txBody>
          <a:bodyPr wrap="square" rtlCol="0">
            <a:spAutoFit/>
          </a:bodyPr>
          <a:lstStyle/>
          <a:p>
            <a:pPr marL="457200" lvl="0" indent="-457200">
              <a:buFont typeface="Arial" panose="020B0604020202020204" pitchFamily="34" charset="0"/>
              <a:buChar char="•"/>
            </a:pPr>
            <a:r>
              <a:rPr lang="en-US" sz="3000" dirty="0">
                <a:solidFill>
                  <a:schemeClr val="bg1"/>
                </a:solidFill>
              </a:rPr>
              <a:t>It’s not just about </a:t>
            </a:r>
            <a:r>
              <a:rPr lang="en-US" sz="3000" dirty="0" smtClean="0">
                <a:solidFill>
                  <a:schemeClr val="bg1"/>
                </a:solidFill>
              </a:rPr>
              <a:t>farming, </a:t>
            </a:r>
            <a:r>
              <a:rPr lang="en-US" sz="3000" dirty="0">
                <a:solidFill>
                  <a:schemeClr val="bg1"/>
                </a:solidFill>
              </a:rPr>
              <a:t>it’s about food. </a:t>
            </a:r>
            <a:r>
              <a:rPr lang="en-US" sz="3000" b="1" i="1" dirty="0">
                <a:solidFill>
                  <a:schemeClr val="bg1"/>
                </a:solidFill>
              </a:rPr>
              <a:t>Help connect the dots between the field and the dinner table</a:t>
            </a:r>
            <a:r>
              <a:rPr lang="en-US" sz="3000" dirty="0">
                <a:solidFill>
                  <a:schemeClr val="bg1"/>
                </a:solidFill>
              </a:rPr>
              <a:t>. </a:t>
            </a:r>
            <a:r>
              <a:rPr lang="en-US" sz="3000" dirty="0" smtClean="0">
                <a:solidFill>
                  <a:schemeClr val="bg1"/>
                </a:solidFill>
              </a:rPr>
              <a:t>Remind </a:t>
            </a:r>
            <a:r>
              <a:rPr lang="en-US" sz="3000" dirty="0">
                <a:solidFill>
                  <a:schemeClr val="bg1"/>
                </a:solidFill>
              </a:rPr>
              <a:t>your audience of the relationship between their daily bread/rice/porridge and rainforest destruction, groundwater depletion and contamination, climate change and cancer; but open their eyes to the world of alternatives, too.</a:t>
            </a:r>
            <a:endParaRPr lang="en-US" sz="3000" dirty="0">
              <a:solidFill>
                <a:schemeClr val="bg1"/>
              </a:solidFill>
              <a:latin typeface="Tw Cen MT Std extra bold"/>
              <a:cs typeface="Tw Cen MT Std extra bold"/>
            </a:endParaRPr>
          </a:p>
        </p:txBody>
      </p:sp>
      <p:sp>
        <p:nvSpPr>
          <p:cNvPr id="38" name="Rectangle 37"/>
          <p:cNvSpPr/>
          <p:nvPr/>
        </p:nvSpPr>
        <p:spPr>
          <a:xfrm>
            <a:off x="2773948" y="397449"/>
            <a:ext cx="3621505" cy="646331"/>
          </a:xfrm>
          <a:prstGeom prst="rect">
            <a:avLst/>
          </a:prstGeom>
        </p:spPr>
        <p:txBody>
          <a:bodyPr wrap="none">
            <a:spAutoFit/>
          </a:bodyPr>
          <a:lstStyle/>
          <a:p>
            <a:pPr algn="ctr"/>
            <a:r>
              <a:rPr lang="en-US" sz="3600" b="1" dirty="0" err="1" smtClean="0">
                <a:solidFill>
                  <a:srgbClr val="FFE400"/>
                </a:solidFill>
                <a:latin typeface="Tw Cen MT Std extra bold"/>
                <a:cs typeface="Tw Cen MT Std extra bold"/>
              </a:rPr>
              <a:t>E.g</a:t>
            </a:r>
            <a:r>
              <a:rPr lang="en-US" sz="3600" b="1" dirty="0" smtClean="0">
                <a:solidFill>
                  <a:srgbClr val="FFE400"/>
                </a:solidFill>
                <a:latin typeface="Tw Cen MT Std extra bold"/>
                <a:cs typeface="Tw Cen MT Std extra bold"/>
              </a:rPr>
              <a:t> </a:t>
            </a:r>
            <a:r>
              <a:rPr lang="en-US" sz="3600" b="1" dirty="0">
                <a:solidFill>
                  <a:srgbClr val="FFE400"/>
                </a:solidFill>
                <a:latin typeface="Tw Cen MT Std extra bold"/>
                <a:cs typeface="Tw Cen MT Std extra bold"/>
              </a:rPr>
              <a:t>of </a:t>
            </a:r>
            <a:r>
              <a:rPr lang="en-US" sz="3600" b="1" dirty="0" smtClean="0">
                <a:solidFill>
                  <a:srgbClr val="FFE400"/>
                </a:solidFill>
                <a:latin typeface="Tw Cen MT Std extra bold"/>
                <a:cs typeface="Tw Cen MT Std extra bold"/>
              </a:rPr>
              <a:t>an angle:</a:t>
            </a:r>
            <a:endParaRPr lang="en-US" sz="3600" b="1" dirty="0">
              <a:solidFill>
                <a:srgbClr val="FFE400"/>
              </a:solidFill>
              <a:latin typeface="Tw Cen MT Std extra bold"/>
              <a:cs typeface="Tw Cen MT Std extra bold"/>
            </a:endParaRPr>
          </a:p>
        </p:txBody>
      </p:sp>
    </p:spTree>
    <p:extLst>
      <p:ext uri="{BB962C8B-B14F-4D97-AF65-F5344CB8AC3E}">
        <p14:creationId xmlns:p14="http://schemas.microsoft.com/office/powerpoint/2010/main" val="21405231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1289" y="-573358"/>
            <a:ext cx="9169400" cy="7431358"/>
          </a:xfrm>
          <a:prstGeom prst="rect">
            <a:avLst/>
          </a:prstGeom>
          <a:solidFill>
            <a:srgbClr val="29AD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5"/>
              </a:solidFill>
              <a:latin typeface="Calibri"/>
            </a:endParaRPr>
          </a:p>
        </p:txBody>
      </p:sp>
      <p:sp>
        <p:nvSpPr>
          <p:cNvPr id="4" name="TextBox 3"/>
          <p:cNvSpPr txBox="1"/>
          <p:nvPr/>
        </p:nvSpPr>
        <p:spPr>
          <a:xfrm>
            <a:off x="887121" y="1139174"/>
            <a:ext cx="7642747" cy="5016758"/>
          </a:xfrm>
          <a:prstGeom prst="rect">
            <a:avLst/>
          </a:prstGeom>
          <a:noFill/>
        </p:spPr>
        <p:txBody>
          <a:bodyPr wrap="square" rtlCol="0">
            <a:spAutoFit/>
          </a:bodyPr>
          <a:lstStyle/>
          <a:p>
            <a:pPr marL="457200" lvl="0" indent="-457200">
              <a:buFont typeface="Arial" panose="020B0604020202020204" pitchFamily="34" charset="0"/>
              <a:buChar char="•"/>
            </a:pPr>
            <a:r>
              <a:rPr lang="en-US" sz="3200" dirty="0">
                <a:solidFill>
                  <a:schemeClr val="bg1"/>
                </a:solidFill>
              </a:rPr>
              <a:t>Story selection and focusing</a:t>
            </a:r>
          </a:p>
          <a:p>
            <a:pPr marL="457200" lvl="0" indent="-457200">
              <a:buFont typeface="Arial" panose="020B0604020202020204" pitchFamily="34" charset="0"/>
              <a:buChar char="•"/>
            </a:pPr>
            <a:r>
              <a:rPr lang="en-US" sz="3200" dirty="0">
                <a:solidFill>
                  <a:schemeClr val="bg1"/>
                </a:solidFill>
              </a:rPr>
              <a:t>Nurturing reporters to be the best on-air storytellers</a:t>
            </a:r>
          </a:p>
          <a:p>
            <a:pPr marL="457200" lvl="0" indent="-457200">
              <a:buFont typeface="Arial" panose="020B0604020202020204" pitchFamily="34" charset="0"/>
              <a:buChar char="•"/>
            </a:pPr>
            <a:r>
              <a:rPr lang="en-US" sz="3200" dirty="0">
                <a:solidFill>
                  <a:schemeClr val="bg1"/>
                </a:solidFill>
              </a:rPr>
              <a:t>Better writing that uses spoken language</a:t>
            </a:r>
          </a:p>
          <a:p>
            <a:pPr marL="457200" lvl="0" indent="-457200">
              <a:buFont typeface="Arial" panose="020B0604020202020204" pitchFamily="34" charset="0"/>
              <a:buChar char="•"/>
            </a:pPr>
            <a:r>
              <a:rPr lang="en-US" sz="3200" dirty="0">
                <a:solidFill>
                  <a:schemeClr val="bg1"/>
                </a:solidFill>
              </a:rPr>
              <a:t>Diversity of sources</a:t>
            </a:r>
          </a:p>
          <a:p>
            <a:pPr marL="457200" lvl="0" indent="-457200">
              <a:buFont typeface="Arial" panose="020B0604020202020204" pitchFamily="34" charset="0"/>
              <a:buChar char="•"/>
            </a:pPr>
            <a:r>
              <a:rPr lang="en-US" sz="3200" dirty="0">
                <a:solidFill>
                  <a:schemeClr val="bg1"/>
                </a:solidFill>
              </a:rPr>
              <a:t>The Reporter Question: When should a reporter ask questions within his or her stories?</a:t>
            </a:r>
          </a:p>
          <a:p>
            <a:pPr marL="457200" lvl="0" indent="-457200">
              <a:buFont typeface="Arial" panose="020B0604020202020204" pitchFamily="34" charset="0"/>
              <a:buChar char="•"/>
            </a:pPr>
            <a:r>
              <a:rPr lang="en-US" sz="3200" dirty="0">
                <a:solidFill>
                  <a:schemeClr val="bg1"/>
                </a:solidFill>
              </a:rPr>
              <a:t>Joy</a:t>
            </a:r>
          </a:p>
          <a:p>
            <a:pPr marL="457200" lvl="0" indent="-457200">
              <a:buFont typeface="Arial" panose="020B0604020202020204" pitchFamily="34" charset="0"/>
              <a:buChar char="•"/>
            </a:pPr>
            <a:endParaRPr lang="en-US" sz="3200" dirty="0">
              <a:solidFill>
                <a:schemeClr val="bg1"/>
              </a:solidFill>
              <a:latin typeface="Tw Cen MT Std extra bold"/>
              <a:cs typeface="Tw Cen MT Std extra bold"/>
            </a:endParaRPr>
          </a:p>
        </p:txBody>
      </p:sp>
      <p:sp>
        <p:nvSpPr>
          <p:cNvPr id="38" name="Rectangle 37"/>
          <p:cNvSpPr/>
          <p:nvPr/>
        </p:nvSpPr>
        <p:spPr>
          <a:xfrm>
            <a:off x="794603" y="282785"/>
            <a:ext cx="7827785" cy="646331"/>
          </a:xfrm>
          <a:prstGeom prst="rect">
            <a:avLst/>
          </a:prstGeom>
        </p:spPr>
        <p:txBody>
          <a:bodyPr wrap="none">
            <a:spAutoFit/>
          </a:bodyPr>
          <a:lstStyle/>
          <a:p>
            <a:pPr algn="ctr"/>
            <a:r>
              <a:rPr lang="en-US" sz="3600" b="1" dirty="0" smtClean="0">
                <a:solidFill>
                  <a:srgbClr val="FFE400"/>
                </a:solidFill>
                <a:latin typeface="Tw Cen MT Std extra bold"/>
                <a:cs typeface="Tw Cen MT Std extra bold"/>
              </a:rPr>
              <a:t>Remember regular journalism tips:</a:t>
            </a:r>
            <a:endParaRPr lang="en-US" sz="3600" b="1" dirty="0">
              <a:solidFill>
                <a:srgbClr val="FFE400"/>
              </a:solidFill>
              <a:latin typeface="Tw Cen MT Std extra bold"/>
              <a:cs typeface="Tw Cen MT Std extra bold"/>
            </a:endParaRPr>
          </a:p>
        </p:txBody>
      </p:sp>
    </p:spTree>
    <p:extLst>
      <p:ext uri="{BB962C8B-B14F-4D97-AF65-F5344CB8AC3E}">
        <p14:creationId xmlns:p14="http://schemas.microsoft.com/office/powerpoint/2010/main" val="6514367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1289" y="-573358"/>
            <a:ext cx="9169400" cy="7431358"/>
          </a:xfrm>
          <a:prstGeom prst="rect">
            <a:avLst/>
          </a:prstGeom>
          <a:solidFill>
            <a:srgbClr val="29AD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5"/>
              </a:solidFill>
              <a:latin typeface="Calibri"/>
            </a:endParaRPr>
          </a:p>
        </p:txBody>
      </p:sp>
      <p:sp>
        <p:nvSpPr>
          <p:cNvPr id="38" name="Rectangle 37"/>
          <p:cNvSpPr/>
          <p:nvPr/>
        </p:nvSpPr>
        <p:spPr>
          <a:xfrm>
            <a:off x="1871838" y="2265158"/>
            <a:ext cx="5673348" cy="1754326"/>
          </a:xfrm>
          <a:prstGeom prst="rect">
            <a:avLst/>
          </a:prstGeom>
        </p:spPr>
        <p:txBody>
          <a:bodyPr wrap="none">
            <a:spAutoFit/>
          </a:bodyPr>
          <a:lstStyle/>
          <a:p>
            <a:pPr algn="ctr"/>
            <a:r>
              <a:rPr lang="en-US" sz="3600" b="1" dirty="0" err="1" smtClean="0">
                <a:solidFill>
                  <a:srgbClr val="FFE400"/>
                </a:solidFill>
                <a:latin typeface="Tw Cen MT Std extra bold"/>
                <a:cs typeface="Tw Cen MT Std extra bold"/>
              </a:rPr>
              <a:t>Nnaemeka</a:t>
            </a:r>
            <a:r>
              <a:rPr lang="en-US" sz="3600" b="1" dirty="0" smtClean="0">
                <a:solidFill>
                  <a:srgbClr val="FFE400"/>
                </a:solidFill>
                <a:latin typeface="Tw Cen MT Std extra bold"/>
                <a:cs typeface="Tw Cen MT Std extra bold"/>
              </a:rPr>
              <a:t> </a:t>
            </a:r>
            <a:r>
              <a:rPr lang="en-US" sz="3600" b="1" dirty="0" err="1" smtClean="0">
                <a:solidFill>
                  <a:srgbClr val="FFE400"/>
                </a:solidFill>
                <a:latin typeface="Tw Cen MT Std extra bold"/>
                <a:cs typeface="Tw Cen MT Std extra bold"/>
              </a:rPr>
              <a:t>Ikegwuonu</a:t>
            </a:r>
            <a:r>
              <a:rPr lang="en-US" sz="3600" b="1" dirty="0" smtClean="0">
                <a:solidFill>
                  <a:srgbClr val="FFE400"/>
                </a:solidFill>
                <a:latin typeface="Tw Cen MT Std extra bold"/>
                <a:cs typeface="Tw Cen MT Std extra bold"/>
              </a:rPr>
              <a:t> </a:t>
            </a:r>
          </a:p>
          <a:p>
            <a:pPr algn="ctr"/>
            <a:r>
              <a:rPr lang="en-US" sz="3600" b="1" dirty="0" smtClean="0">
                <a:solidFill>
                  <a:srgbClr val="FFE400"/>
                </a:solidFill>
                <a:latin typeface="Tw Cen MT Std extra bold"/>
                <a:cs typeface="Tw Cen MT Std extra bold"/>
              </a:rPr>
              <a:t>shares his experience in </a:t>
            </a:r>
          </a:p>
          <a:p>
            <a:pPr algn="ctr"/>
            <a:r>
              <a:rPr lang="en-US" sz="3600" b="1" dirty="0" smtClean="0">
                <a:solidFill>
                  <a:srgbClr val="FFE400"/>
                </a:solidFill>
                <a:latin typeface="Tw Cen MT Std extra bold"/>
                <a:cs typeface="Tw Cen MT Std extra bold"/>
              </a:rPr>
              <a:t>climate change reporting</a:t>
            </a:r>
            <a:endParaRPr lang="en-US" sz="3600" b="1" dirty="0">
              <a:solidFill>
                <a:srgbClr val="FFE400"/>
              </a:solidFill>
              <a:latin typeface="Tw Cen MT Std extra bold"/>
              <a:cs typeface="Tw Cen MT Std extra bold"/>
            </a:endParaRPr>
          </a:p>
        </p:txBody>
      </p:sp>
    </p:spTree>
    <p:extLst>
      <p:ext uri="{BB962C8B-B14F-4D97-AF65-F5344CB8AC3E}">
        <p14:creationId xmlns:p14="http://schemas.microsoft.com/office/powerpoint/2010/main" val="58784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57251"/>
            <a:ext cx="9227172" cy="507831"/>
          </a:xfrm>
          <a:prstGeom prst="rect">
            <a:avLst/>
          </a:prstGeom>
        </p:spPr>
        <p:txBody>
          <a:bodyPr wrap="square">
            <a:spAutoFit/>
          </a:bodyPr>
          <a:lstStyle/>
          <a:p>
            <a:pPr lvl="0"/>
            <a:r>
              <a:rPr lang="en-US" sz="2700" b="1" dirty="0">
                <a:solidFill>
                  <a:srgbClr val="0099FF"/>
                </a:solidFill>
                <a:latin typeface="Calibri"/>
                <a:cs typeface="Arial" pitchFamily="34" charset="0"/>
              </a:rPr>
              <a:t>Using radio as a vehicle for Change</a:t>
            </a:r>
            <a:r>
              <a:rPr lang="en-US" sz="2700" b="1" dirty="0">
                <a:solidFill>
                  <a:srgbClr val="0099FF"/>
                </a:solidFill>
                <a:cs typeface="Arial" pitchFamily="34" charset="0"/>
              </a:rPr>
              <a:t>: “Agents of Change” </a:t>
            </a:r>
          </a:p>
        </p:txBody>
      </p:sp>
      <p:sp>
        <p:nvSpPr>
          <p:cNvPr id="3" name="TextBox 2"/>
          <p:cNvSpPr txBox="1"/>
          <p:nvPr/>
        </p:nvSpPr>
        <p:spPr>
          <a:xfrm>
            <a:off x="79090" y="1403509"/>
            <a:ext cx="1635410" cy="571951"/>
          </a:xfrm>
          <a:prstGeom prst="rect">
            <a:avLst/>
          </a:prstGeom>
          <a:noFill/>
        </p:spPr>
        <p:txBody>
          <a:bodyPr wrap="square" rtlCol="0">
            <a:spAutoFit/>
          </a:bodyPr>
          <a:lstStyle/>
          <a:p>
            <a:pPr marL="342900" indent="-342900">
              <a:spcAft>
                <a:spcPts val="450"/>
              </a:spcAft>
              <a:buFont typeface="Arial" panose="020B0604020202020204" pitchFamily="34" charset="0"/>
              <a:buChar char="•"/>
            </a:pPr>
            <a:endParaRPr lang="en-US" sz="1350" dirty="0"/>
          </a:p>
          <a:p>
            <a:pPr marL="342900" indent="-342900">
              <a:spcAft>
                <a:spcPts val="450"/>
              </a:spcAft>
              <a:buFont typeface="Arial" panose="020B0604020202020204" pitchFamily="34" charset="0"/>
              <a:buChar char="•"/>
            </a:pPr>
            <a:endParaRPr lang="en-US" sz="1350" dirty="0"/>
          </a:p>
        </p:txBody>
      </p:sp>
      <p:sp>
        <p:nvSpPr>
          <p:cNvPr id="14" name="TextBox 13"/>
          <p:cNvSpPr txBox="1"/>
          <p:nvPr/>
        </p:nvSpPr>
        <p:spPr>
          <a:xfrm>
            <a:off x="28290" y="4641851"/>
            <a:ext cx="1114710" cy="196208"/>
          </a:xfrm>
          <a:prstGeom prst="rect">
            <a:avLst/>
          </a:prstGeom>
          <a:solidFill>
            <a:schemeClr val="bg1"/>
          </a:solidFill>
        </p:spPr>
        <p:txBody>
          <a:bodyPr wrap="square" rtlCol="0">
            <a:spAutoFit/>
          </a:bodyPr>
          <a:lstStyle/>
          <a:p>
            <a:endParaRPr lang="fr-FR" sz="675" b="1" dirty="0">
              <a:latin typeface="Arial" pitchFamily="34" charset="0"/>
              <a:cs typeface="Arial" pitchFamily="34" charset="0"/>
            </a:endParaRPr>
          </a:p>
        </p:txBody>
      </p:sp>
      <p:grpSp>
        <p:nvGrpSpPr>
          <p:cNvPr id="15" name="Group 2"/>
          <p:cNvGrpSpPr>
            <a:grpSpLocks/>
          </p:cNvGrpSpPr>
          <p:nvPr/>
        </p:nvGrpSpPr>
        <p:grpSpPr bwMode="auto">
          <a:xfrm>
            <a:off x="5772150" y="1767632"/>
            <a:ext cx="2734990" cy="3419038"/>
            <a:chOff x="7257570" y="112390"/>
            <a:chExt cx="1672281" cy="930473"/>
          </a:xfrm>
        </p:grpSpPr>
        <p:sp>
          <p:nvSpPr>
            <p:cNvPr id="16" name="Rectangle 15"/>
            <p:cNvSpPr/>
            <p:nvPr/>
          </p:nvSpPr>
          <p:spPr>
            <a:xfrm>
              <a:off x="7290779" y="112390"/>
              <a:ext cx="1622467" cy="190602"/>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defRPr/>
              </a:pPr>
              <a:r>
                <a:rPr lang="en-US" sz="3300" b="1" dirty="0"/>
                <a:t>Train</a:t>
              </a:r>
              <a:endParaRPr lang="en-US" sz="3000" dirty="0"/>
            </a:p>
          </p:txBody>
        </p:sp>
        <p:sp>
          <p:nvSpPr>
            <p:cNvPr id="17" name="Rectangle 16"/>
            <p:cNvSpPr/>
            <p:nvPr/>
          </p:nvSpPr>
          <p:spPr>
            <a:xfrm>
              <a:off x="7274174" y="351301"/>
              <a:ext cx="1655677" cy="198535"/>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p>
              <a:pPr>
                <a:defRPr/>
              </a:pPr>
              <a:r>
                <a:rPr lang="en-US" sz="3600" b="1" dirty="0"/>
                <a:t>Empower</a:t>
              </a:r>
              <a:endParaRPr lang="en-US" sz="3000" dirty="0"/>
            </a:p>
          </p:txBody>
        </p:sp>
        <p:sp>
          <p:nvSpPr>
            <p:cNvPr id="18" name="Rectangle 17"/>
            <p:cNvSpPr/>
            <p:nvPr/>
          </p:nvSpPr>
          <p:spPr>
            <a:xfrm>
              <a:off x="7274175" y="605815"/>
              <a:ext cx="1655676" cy="182247"/>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defRPr/>
              </a:pPr>
              <a:r>
                <a:rPr lang="en-US" sz="3600" b="1" dirty="0"/>
                <a:t>Activate</a:t>
              </a:r>
              <a:endParaRPr lang="en-US" sz="3000" dirty="0"/>
            </a:p>
          </p:txBody>
        </p:sp>
        <p:sp>
          <p:nvSpPr>
            <p:cNvPr id="19" name="Rectangle 18"/>
            <p:cNvSpPr/>
            <p:nvPr/>
          </p:nvSpPr>
          <p:spPr>
            <a:xfrm>
              <a:off x="7257570" y="859971"/>
              <a:ext cx="1655676" cy="182892"/>
            </a:xfrm>
            <a:prstGeom prst="rect">
              <a:avLst/>
            </a:prstGeom>
          </p:spPr>
          <p:style>
            <a:lnRef idx="0">
              <a:schemeClr val="accent4"/>
            </a:lnRef>
            <a:fillRef idx="3">
              <a:schemeClr val="accent4"/>
            </a:fillRef>
            <a:effectRef idx="3">
              <a:schemeClr val="accent4"/>
            </a:effectRef>
            <a:fontRef idx="minor">
              <a:schemeClr val="lt1"/>
            </a:fontRef>
          </p:style>
          <p:txBody>
            <a:bodyPr anchor="ctr"/>
            <a:lstStyle/>
            <a:p>
              <a:pPr>
                <a:defRPr/>
              </a:pPr>
              <a:r>
                <a:rPr lang="en-US" sz="3600" b="1" dirty="0"/>
                <a:t>M</a:t>
              </a:r>
              <a:r>
                <a:rPr lang="en-US" sz="3000" dirty="0"/>
                <a:t>entor</a:t>
              </a:r>
            </a:p>
          </p:txBody>
        </p:sp>
      </p:grpSp>
      <p:sp>
        <p:nvSpPr>
          <p:cNvPr id="2" name="Title 1"/>
          <p:cNvSpPr>
            <a:spLocks noGrp="1"/>
          </p:cNvSpPr>
          <p:nvPr>
            <p:ph type="title"/>
          </p:nvPr>
        </p:nvSpPr>
        <p:spPr>
          <a:xfrm>
            <a:off x="325101" y="3628579"/>
            <a:ext cx="3140306" cy="192992"/>
          </a:xfrm>
        </p:spPr>
        <p:txBody>
          <a:bodyPr>
            <a:normAutofit fontScale="90000"/>
          </a:bodyPr>
          <a:lstStyle/>
          <a:p>
            <a:r>
              <a:rPr lang="en-US" sz="1500" dirty="0">
                <a:solidFill>
                  <a:schemeClr val="bg1"/>
                </a:solidFill>
              </a:rPr>
              <a:t> </a:t>
            </a:r>
            <a:r>
              <a:rPr lang="en-US" sz="1050" dirty="0">
                <a:solidFill>
                  <a:schemeClr val="bg1"/>
                </a:solidFill>
              </a:rPr>
              <a:t>Design Workshop- Zambia U-Report, Oct 17-19</a:t>
            </a:r>
            <a:r>
              <a:rPr lang="en-US" sz="1050" baseline="30000" dirty="0">
                <a:solidFill>
                  <a:schemeClr val="bg1"/>
                </a:solidFill>
              </a:rPr>
              <a:t>th</a:t>
            </a:r>
            <a:r>
              <a:rPr lang="en-US" sz="1050" dirty="0">
                <a:solidFill>
                  <a:schemeClr val="bg1"/>
                </a:solidFill>
              </a:rPr>
              <a:t> 2012</a:t>
            </a:r>
            <a:endParaRPr lang="fr-FR" sz="1050" dirty="0">
              <a:solidFill>
                <a:schemeClr val="bg1"/>
              </a:solidFill>
            </a:endParaRPr>
          </a:p>
        </p:txBody>
      </p:sp>
      <p:pic>
        <p:nvPicPr>
          <p:cNvPr id="3074" name="Picture 2" descr="C:\Users\user\Desktop\ACF_pics\_MG_7600.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12840" y="1403509"/>
            <a:ext cx="5559311" cy="21122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94733" y="3496063"/>
            <a:ext cx="4563533" cy="646331"/>
          </a:xfrm>
          <a:prstGeom prst="rect">
            <a:avLst/>
          </a:prstGeom>
          <a:noFill/>
        </p:spPr>
        <p:txBody>
          <a:bodyPr wrap="square" rtlCol="0">
            <a:spAutoFit/>
          </a:bodyPr>
          <a:lstStyle/>
          <a:p>
            <a:r>
              <a:rPr lang="en-US" dirty="0"/>
              <a:t>Training of 40 young reporters in Lusaka, September 2015 . </a:t>
            </a:r>
          </a:p>
        </p:txBody>
      </p:sp>
      <p:pic>
        <p:nvPicPr>
          <p:cNvPr id="3076" name="Picture 4" descr="C:\Users\user\Pictures\Ambassadors conduct radio interviews on climate chan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7778" y="4504009"/>
            <a:ext cx="3509434" cy="1864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7006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1289" y="-573358"/>
            <a:ext cx="9169400" cy="7431358"/>
          </a:xfrm>
          <a:prstGeom prst="rect">
            <a:avLst/>
          </a:prstGeom>
          <a:solidFill>
            <a:srgbClr val="29AD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5"/>
              </a:solidFill>
              <a:latin typeface="Calibri"/>
            </a:endParaRPr>
          </a:p>
        </p:txBody>
      </p:sp>
      <p:sp>
        <p:nvSpPr>
          <p:cNvPr id="2" name="Rounded Rectangle 1"/>
          <p:cNvSpPr/>
          <p:nvPr/>
        </p:nvSpPr>
        <p:spPr>
          <a:xfrm>
            <a:off x="2483893" y="2934269"/>
            <a:ext cx="4667534" cy="10918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600" b="1" dirty="0" smtClean="0">
                <a:solidFill>
                  <a:srgbClr val="FFE524"/>
                </a:solidFill>
              </a:rPr>
              <a:t>THANK YOU!</a:t>
            </a:r>
            <a:endParaRPr lang="en-US" sz="9600" b="1" dirty="0">
              <a:solidFill>
                <a:srgbClr val="FFE524"/>
              </a:solidFill>
            </a:endParaRPr>
          </a:p>
        </p:txBody>
      </p:sp>
    </p:spTree>
    <p:extLst>
      <p:ext uri="{BB962C8B-B14F-4D97-AF65-F5344CB8AC3E}">
        <p14:creationId xmlns:p14="http://schemas.microsoft.com/office/powerpoint/2010/main" val="24564359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400" y="152021"/>
            <a:ext cx="9169400" cy="6883400"/>
          </a:xfrm>
          <a:prstGeom prst="rect">
            <a:avLst/>
          </a:prstGeom>
          <a:solidFill>
            <a:srgbClr val="29AD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805218" y="2241264"/>
            <a:ext cx="7792872" cy="1420582"/>
          </a:xfrm>
          <a:prstGeom prst="rect">
            <a:avLst/>
          </a:prstGeom>
          <a:noFill/>
        </p:spPr>
        <p:txBody>
          <a:bodyPr wrap="square" rtlCol="0">
            <a:spAutoFit/>
          </a:bodyPr>
          <a:lstStyle/>
          <a:p>
            <a:pPr algn="ctr">
              <a:lnSpc>
                <a:spcPct val="70000"/>
              </a:lnSpc>
            </a:pPr>
            <a:r>
              <a:rPr lang="en-US" sz="6000" b="1" dirty="0">
                <a:solidFill>
                  <a:schemeClr val="bg1"/>
                </a:solidFill>
              </a:rPr>
              <a:t>Radio Magazine Production</a:t>
            </a:r>
            <a:r>
              <a:rPr lang="en-US" sz="6000" dirty="0">
                <a:solidFill>
                  <a:schemeClr val="bg1"/>
                </a:solidFill>
              </a:rPr>
              <a:t>	</a:t>
            </a:r>
            <a:endParaRPr lang="en-US" sz="6000" b="1" spc="-80" dirty="0" smtClean="0">
              <a:solidFill>
                <a:schemeClr val="bg1"/>
              </a:solidFill>
              <a:latin typeface="Tw Cen MT Std Extra Bold"/>
              <a:cs typeface="Tw Cen MT Std Extra Bold"/>
            </a:endParaRPr>
          </a:p>
        </p:txBody>
      </p:sp>
    </p:spTree>
    <p:extLst>
      <p:ext uri="{BB962C8B-B14F-4D97-AF65-F5344CB8AC3E}">
        <p14:creationId xmlns:p14="http://schemas.microsoft.com/office/powerpoint/2010/main" val="724373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1289" y="-573358"/>
            <a:ext cx="9169400" cy="7431358"/>
          </a:xfrm>
          <a:prstGeom prst="rect">
            <a:avLst/>
          </a:prstGeom>
          <a:solidFill>
            <a:srgbClr val="29AD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5"/>
              </a:solidFill>
              <a:latin typeface="Calibri"/>
            </a:endParaRPr>
          </a:p>
        </p:txBody>
      </p:sp>
      <p:sp>
        <p:nvSpPr>
          <p:cNvPr id="4" name="TextBox 3"/>
          <p:cNvSpPr txBox="1"/>
          <p:nvPr/>
        </p:nvSpPr>
        <p:spPr>
          <a:xfrm>
            <a:off x="752037" y="1221061"/>
            <a:ext cx="7642747" cy="5509200"/>
          </a:xfrm>
          <a:prstGeom prst="rect">
            <a:avLst/>
          </a:prstGeom>
          <a:noFill/>
        </p:spPr>
        <p:txBody>
          <a:bodyPr wrap="square" rtlCol="0">
            <a:spAutoFit/>
          </a:bodyPr>
          <a:lstStyle/>
          <a:p>
            <a:pPr marL="457200" lvl="0" indent="-457200">
              <a:buFont typeface="Arial" panose="020B0604020202020204" pitchFamily="34" charset="0"/>
              <a:buChar char="•"/>
            </a:pPr>
            <a:r>
              <a:rPr lang="en-US" sz="3200" dirty="0" smtClean="0">
                <a:solidFill>
                  <a:schemeClr val="bg1"/>
                </a:solidFill>
                <a:latin typeface="Tw Cen MT Std extra bold"/>
                <a:cs typeface="Tw Cen MT Std extra bold"/>
              </a:rPr>
              <a:t>Keep simple language</a:t>
            </a:r>
          </a:p>
          <a:p>
            <a:pPr marL="457200" lvl="0" indent="-457200">
              <a:buFont typeface="Arial" panose="020B0604020202020204" pitchFamily="34" charset="0"/>
              <a:buChar char="•"/>
            </a:pPr>
            <a:r>
              <a:rPr lang="en-US" sz="3200" dirty="0" smtClean="0">
                <a:solidFill>
                  <a:schemeClr val="bg1"/>
                </a:solidFill>
                <a:latin typeface="Tw Cen MT Std extra bold"/>
                <a:cs typeface="Tw Cen MT Std extra bold"/>
              </a:rPr>
              <a:t>Structure and arrange arguments clearly</a:t>
            </a:r>
          </a:p>
          <a:p>
            <a:pPr marL="457200" lvl="0" indent="-457200">
              <a:buFont typeface="Arial" panose="020B0604020202020204" pitchFamily="34" charset="0"/>
              <a:buChar char="•"/>
            </a:pPr>
            <a:r>
              <a:rPr lang="en-US" sz="3200" dirty="0" smtClean="0">
                <a:solidFill>
                  <a:schemeClr val="bg1"/>
                </a:solidFill>
                <a:latin typeface="Tw Cen MT Std extra bold"/>
                <a:cs typeface="Tw Cen MT Std extra bold"/>
              </a:rPr>
              <a:t>Make main points brief and talk about them regularly</a:t>
            </a:r>
          </a:p>
          <a:p>
            <a:pPr marL="457200" lvl="0" indent="-457200">
              <a:buFont typeface="Arial" panose="020B0604020202020204" pitchFamily="34" charset="0"/>
              <a:buChar char="•"/>
            </a:pPr>
            <a:r>
              <a:rPr lang="en-US" sz="3200" dirty="0" smtClean="0">
                <a:solidFill>
                  <a:schemeClr val="bg1"/>
                </a:solidFill>
                <a:latin typeface="Tw Cen MT Std extra bold"/>
                <a:cs typeface="Tw Cen MT Std extra bold"/>
              </a:rPr>
              <a:t>Keep important information at the beginning</a:t>
            </a:r>
          </a:p>
          <a:p>
            <a:pPr marL="457200" lvl="0" indent="-457200">
              <a:buFont typeface="Arial" panose="020B0604020202020204" pitchFamily="34" charset="0"/>
              <a:buChar char="•"/>
            </a:pPr>
            <a:r>
              <a:rPr lang="en-US" sz="3200" dirty="0" smtClean="0">
                <a:solidFill>
                  <a:schemeClr val="bg1"/>
                </a:solidFill>
                <a:latin typeface="Tw Cen MT Std extra bold"/>
                <a:cs typeface="Tw Cen MT Std extra bold"/>
              </a:rPr>
              <a:t>The script have to be very clear and convincing</a:t>
            </a:r>
          </a:p>
          <a:p>
            <a:pPr marL="457200" lvl="0" indent="-457200">
              <a:buFont typeface="Arial" panose="020B0604020202020204" pitchFamily="34" charset="0"/>
              <a:buChar char="•"/>
            </a:pPr>
            <a:r>
              <a:rPr lang="en-US" sz="3200" dirty="0" smtClean="0">
                <a:solidFill>
                  <a:schemeClr val="bg1"/>
                </a:solidFill>
                <a:latin typeface="Tw Cen MT Std extra bold"/>
                <a:cs typeface="Tw Cen MT Std extra bold"/>
              </a:rPr>
              <a:t>Summarize talk clearly</a:t>
            </a:r>
          </a:p>
          <a:p>
            <a:pPr marL="457200" lvl="0" indent="-457200">
              <a:buFont typeface="Arial" panose="020B0604020202020204" pitchFamily="34" charset="0"/>
              <a:buChar char="•"/>
            </a:pPr>
            <a:endParaRPr lang="en-US" sz="3200" dirty="0">
              <a:solidFill>
                <a:schemeClr val="bg1"/>
              </a:solidFill>
              <a:latin typeface="Tw Cen MT Std extra bold"/>
              <a:cs typeface="Tw Cen MT Std extra bold"/>
            </a:endParaRPr>
          </a:p>
        </p:txBody>
      </p:sp>
      <p:sp>
        <p:nvSpPr>
          <p:cNvPr id="38" name="Rectangle 37"/>
          <p:cNvSpPr/>
          <p:nvPr/>
        </p:nvSpPr>
        <p:spPr>
          <a:xfrm>
            <a:off x="3346581" y="282785"/>
            <a:ext cx="2723823" cy="646331"/>
          </a:xfrm>
          <a:prstGeom prst="rect">
            <a:avLst/>
          </a:prstGeom>
        </p:spPr>
        <p:txBody>
          <a:bodyPr wrap="none">
            <a:spAutoFit/>
          </a:bodyPr>
          <a:lstStyle/>
          <a:p>
            <a:pPr algn="ctr"/>
            <a:r>
              <a:rPr lang="en-US" sz="3600" b="1" dirty="0" smtClean="0">
                <a:solidFill>
                  <a:srgbClr val="FFE400"/>
                </a:solidFill>
                <a:latin typeface="Tw Cen MT Std extra bold"/>
                <a:cs typeface="Tw Cen MT Std extra bold"/>
              </a:rPr>
              <a:t>Remember:</a:t>
            </a:r>
            <a:endParaRPr lang="en-US" sz="3600" b="1" dirty="0">
              <a:solidFill>
                <a:srgbClr val="FFE400"/>
              </a:solidFill>
              <a:latin typeface="Tw Cen MT Std extra bold"/>
              <a:cs typeface="Tw Cen MT Std extra bold"/>
            </a:endParaRPr>
          </a:p>
        </p:txBody>
      </p:sp>
    </p:spTree>
    <p:extLst>
      <p:ext uri="{BB962C8B-B14F-4D97-AF65-F5344CB8AC3E}">
        <p14:creationId xmlns:p14="http://schemas.microsoft.com/office/powerpoint/2010/main" val="7303048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1289" y="-573358"/>
            <a:ext cx="9169400" cy="7431358"/>
          </a:xfrm>
          <a:prstGeom prst="rect">
            <a:avLst/>
          </a:prstGeom>
          <a:solidFill>
            <a:srgbClr val="29AD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5"/>
              </a:solidFill>
              <a:latin typeface="Calibri"/>
            </a:endParaRPr>
          </a:p>
        </p:txBody>
      </p:sp>
      <p:sp>
        <p:nvSpPr>
          <p:cNvPr id="4" name="TextBox 3"/>
          <p:cNvSpPr txBox="1"/>
          <p:nvPr/>
        </p:nvSpPr>
        <p:spPr>
          <a:xfrm>
            <a:off x="752037" y="680723"/>
            <a:ext cx="7642747" cy="6986528"/>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solidFill>
                  <a:schemeClr val="bg1"/>
                </a:solidFill>
                <a:latin typeface="Tw Cen MT Std extra bold"/>
                <a:cs typeface="Tw Cen MT Std extra bold"/>
              </a:rPr>
              <a:t>Put the audience </a:t>
            </a:r>
            <a:r>
              <a:rPr lang="en-US" sz="3200" dirty="0">
                <a:solidFill>
                  <a:schemeClr val="bg1"/>
                </a:solidFill>
                <a:latin typeface="Tw Cen MT Std extra bold"/>
                <a:cs typeface="Tw Cen MT Std extra bold"/>
              </a:rPr>
              <a:t>at the </a:t>
            </a:r>
            <a:r>
              <a:rPr lang="en-US" sz="3200" dirty="0" smtClean="0">
                <a:solidFill>
                  <a:schemeClr val="bg1"/>
                </a:solidFill>
                <a:latin typeface="Tw Cen MT Std extra bold"/>
                <a:cs typeface="Tw Cen MT Std extra bold"/>
              </a:rPr>
              <a:t>center of your production</a:t>
            </a:r>
            <a:endParaRPr lang="en-US" sz="3200" dirty="0">
              <a:solidFill>
                <a:schemeClr val="bg1"/>
              </a:solidFill>
              <a:latin typeface="Tw Cen MT Std extra bold"/>
              <a:cs typeface="Tw Cen MT Std extra bold"/>
            </a:endParaRPr>
          </a:p>
          <a:p>
            <a:pPr marL="457200" lvl="0" indent="-457200">
              <a:buFont typeface="Arial" panose="020B0604020202020204" pitchFamily="34" charset="0"/>
              <a:buChar char="•"/>
            </a:pPr>
            <a:r>
              <a:rPr lang="en-US" sz="3200" dirty="0" smtClean="0">
                <a:solidFill>
                  <a:schemeClr val="bg1"/>
                </a:solidFill>
                <a:latin typeface="Tw Cen MT Std extra bold"/>
                <a:cs typeface="Tw Cen MT Std extra bold"/>
              </a:rPr>
              <a:t>Use multiple formats – including descriptive ones</a:t>
            </a:r>
          </a:p>
          <a:p>
            <a:pPr marL="457200" lvl="0" indent="-457200">
              <a:buFont typeface="Arial" panose="020B0604020202020204" pitchFamily="34" charset="0"/>
              <a:buChar char="•"/>
            </a:pPr>
            <a:r>
              <a:rPr lang="en-US" sz="3200" dirty="0" smtClean="0">
                <a:solidFill>
                  <a:schemeClr val="bg1"/>
                </a:solidFill>
                <a:latin typeface="Tw Cen MT Std extra bold"/>
                <a:cs typeface="Tw Cen MT Std extra bold"/>
              </a:rPr>
              <a:t>Mix well </a:t>
            </a:r>
          </a:p>
          <a:p>
            <a:pPr marL="457200" lvl="0" indent="-457200">
              <a:buFont typeface="Arial" panose="020B0604020202020204" pitchFamily="34" charset="0"/>
              <a:buChar char="•"/>
            </a:pPr>
            <a:r>
              <a:rPr lang="en-US" sz="3200" dirty="0" smtClean="0">
                <a:solidFill>
                  <a:schemeClr val="bg1"/>
                </a:solidFill>
                <a:latin typeface="Tw Cen MT Std extra bold"/>
                <a:cs typeface="Tw Cen MT Std extra bold"/>
              </a:rPr>
              <a:t>Add interesting things – think outside the box</a:t>
            </a:r>
          </a:p>
          <a:p>
            <a:pPr marL="457200" lvl="0" indent="-457200">
              <a:buFont typeface="Arial" panose="020B0604020202020204" pitchFamily="34" charset="0"/>
              <a:buChar char="•"/>
            </a:pPr>
            <a:r>
              <a:rPr lang="en-US" sz="3200" dirty="0" smtClean="0">
                <a:solidFill>
                  <a:schemeClr val="bg1"/>
                </a:solidFill>
                <a:latin typeface="Tw Cen MT Std extra bold"/>
                <a:cs typeface="Tw Cen MT Std extra bold"/>
              </a:rPr>
              <a:t>Play with the spoken word, the music and the sound effects</a:t>
            </a:r>
          </a:p>
          <a:p>
            <a:pPr marL="457200" lvl="0" indent="-457200">
              <a:buFont typeface="Arial" panose="020B0604020202020204" pitchFamily="34" charset="0"/>
              <a:buChar char="•"/>
            </a:pPr>
            <a:r>
              <a:rPr lang="en-US" sz="3200" dirty="0" smtClean="0">
                <a:solidFill>
                  <a:schemeClr val="bg1"/>
                </a:solidFill>
                <a:latin typeface="Tw Cen MT Std extra bold"/>
                <a:cs typeface="Tw Cen MT Std extra bold"/>
              </a:rPr>
              <a:t>Remember ways to collect and air target audience feedback</a:t>
            </a:r>
          </a:p>
          <a:p>
            <a:pPr marL="457200" lvl="0" indent="-457200">
              <a:buFont typeface="Arial" panose="020B0604020202020204" pitchFamily="34" charset="0"/>
              <a:buChar char="•"/>
            </a:pPr>
            <a:r>
              <a:rPr lang="en-US" sz="3200" dirty="0" smtClean="0">
                <a:solidFill>
                  <a:schemeClr val="bg1"/>
                </a:solidFill>
                <a:latin typeface="Tw Cen MT Std extra bold"/>
                <a:cs typeface="Tw Cen MT Std extra bold"/>
              </a:rPr>
              <a:t>Make sure to have a suitable jingle</a:t>
            </a:r>
          </a:p>
          <a:p>
            <a:pPr marL="457200" lvl="0" indent="-457200">
              <a:buFont typeface="Arial" panose="020B0604020202020204" pitchFamily="34" charset="0"/>
              <a:buChar char="•"/>
            </a:pPr>
            <a:endParaRPr lang="en-US" sz="3200" dirty="0" smtClean="0">
              <a:solidFill>
                <a:schemeClr val="bg1"/>
              </a:solidFill>
              <a:latin typeface="Tw Cen MT Std extra bold"/>
              <a:cs typeface="Tw Cen MT Std extra bold"/>
            </a:endParaRPr>
          </a:p>
          <a:p>
            <a:pPr marL="457200" lvl="0" indent="-457200">
              <a:buFont typeface="Arial" panose="020B0604020202020204" pitchFamily="34" charset="0"/>
              <a:buChar char="•"/>
            </a:pPr>
            <a:endParaRPr lang="en-US" sz="3200" dirty="0">
              <a:solidFill>
                <a:schemeClr val="bg1"/>
              </a:solidFill>
              <a:latin typeface="Tw Cen MT Std extra bold"/>
              <a:cs typeface="Tw Cen MT Std extra bold"/>
            </a:endParaRPr>
          </a:p>
        </p:txBody>
      </p:sp>
      <p:sp>
        <p:nvSpPr>
          <p:cNvPr id="38" name="Rectangle 37"/>
          <p:cNvSpPr/>
          <p:nvPr/>
        </p:nvSpPr>
        <p:spPr>
          <a:xfrm>
            <a:off x="3556063" y="686"/>
            <a:ext cx="2304863" cy="646331"/>
          </a:xfrm>
          <a:prstGeom prst="rect">
            <a:avLst/>
          </a:prstGeom>
        </p:spPr>
        <p:txBody>
          <a:bodyPr wrap="none">
            <a:spAutoFit/>
          </a:bodyPr>
          <a:lstStyle/>
          <a:p>
            <a:pPr algn="ctr"/>
            <a:r>
              <a:rPr lang="en-US" sz="3600" b="1" dirty="0" smtClean="0">
                <a:solidFill>
                  <a:srgbClr val="FFE400"/>
                </a:solidFill>
                <a:latin typeface="Tw Cen MT Std extra bold"/>
                <a:cs typeface="Tw Cen MT Std extra bold"/>
              </a:rPr>
              <a:t>Technics:</a:t>
            </a:r>
            <a:endParaRPr lang="en-US" sz="3600" b="1" dirty="0">
              <a:solidFill>
                <a:srgbClr val="FFE400"/>
              </a:solidFill>
              <a:latin typeface="Tw Cen MT Std extra bold"/>
              <a:cs typeface="Tw Cen MT Std extra bold"/>
            </a:endParaRPr>
          </a:p>
        </p:txBody>
      </p:sp>
    </p:spTree>
    <p:extLst>
      <p:ext uri="{BB962C8B-B14F-4D97-AF65-F5344CB8AC3E}">
        <p14:creationId xmlns:p14="http://schemas.microsoft.com/office/powerpoint/2010/main" val="20961907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1289" y="-573358"/>
            <a:ext cx="9169400" cy="7431358"/>
          </a:xfrm>
          <a:prstGeom prst="rect">
            <a:avLst/>
          </a:prstGeom>
          <a:solidFill>
            <a:srgbClr val="29AD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5"/>
              </a:solidFill>
              <a:latin typeface="Calibri"/>
            </a:endParaRPr>
          </a:p>
        </p:txBody>
      </p:sp>
      <p:sp>
        <p:nvSpPr>
          <p:cNvPr id="4" name="TextBox 3"/>
          <p:cNvSpPr txBox="1"/>
          <p:nvPr/>
        </p:nvSpPr>
        <p:spPr>
          <a:xfrm>
            <a:off x="752037" y="1415957"/>
            <a:ext cx="7642747" cy="5509200"/>
          </a:xfrm>
          <a:prstGeom prst="rect">
            <a:avLst/>
          </a:prstGeom>
          <a:noFill/>
        </p:spPr>
        <p:txBody>
          <a:bodyPr wrap="square" rtlCol="0">
            <a:spAutoFit/>
          </a:bodyPr>
          <a:lstStyle/>
          <a:p>
            <a:pPr marL="457200" indent="-457200">
              <a:buFont typeface="Arial" panose="020B0604020202020204" pitchFamily="34" charset="0"/>
              <a:buChar char="•"/>
            </a:pPr>
            <a:r>
              <a:rPr lang="en-US" sz="3200" dirty="0" err="1" smtClean="0">
                <a:solidFill>
                  <a:schemeClr val="bg1"/>
                </a:solidFill>
                <a:latin typeface="Tw Cen MT Std extra bold"/>
                <a:cs typeface="Tw Cen MT Std extra bold"/>
              </a:rPr>
              <a:t>Vox</a:t>
            </a:r>
            <a:r>
              <a:rPr lang="en-US" sz="3200" dirty="0" smtClean="0">
                <a:solidFill>
                  <a:schemeClr val="bg1"/>
                </a:solidFill>
                <a:latin typeface="Tw Cen MT Std extra bold"/>
                <a:cs typeface="Tw Cen MT Std extra bold"/>
              </a:rPr>
              <a:t> Pop</a:t>
            </a:r>
          </a:p>
          <a:p>
            <a:pPr marL="457200" indent="-457200">
              <a:buFont typeface="Arial" panose="020B0604020202020204" pitchFamily="34" charset="0"/>
              <a:buChar char="•"/>
            </a:pPr>
            <a:r>
              <a:rPr lang="en-US" sz="3200" dirty="0" smtClean="0">
                <a:solidFill>
                  <a:schemeClr val="bg1"/>
                </a:solidFill>
                <a:latin typeface="Tw Cen MT Std extra bold"/>
                <a:cs typeface="Tw Cen MT Std extra bold"/>
              </a:rPr>
              <a:t>Interview</a:t>
            </a:r>
          </a:p>
          <a:p>
            <a:pPr marL="457200" indent="-457200">
              <a:buFont typeface="Arial" panose="020B0604020202020204" pitchFamily="34" charset="0"/>
              <a:buChar char="•"/>
            </a:pPr>
            <a:r>
              <a:rPr lang="en-US" sz="3200" dirty="0" smtClean="0">
                <a:solidFill>
                  <a:schemeClr val="bg1"/>
                </a:solidFill>
                <a:latin typeface="Tw Cen MT Std extra bold"/>
                <a:cs typeface="Tw Cen MT Std extra bold"/>
              </a:rPr>
              <a:t>Reportage</a:t>
            </a:r>
          </a:p>
          <a:p>
            <a:pPr marL="457200" indent="-457200">
              <a:buFont typeface="Arial" panose="020B0604020202020204" pitchFamily="34" charset="0"/>
              <a:buChar char="•"/>
            </a:pPr>
            <a:r>
              <a:rPr lang="en-US" sz="3200" dirty="0" smtClean="0">
                <a:solidFill>
                  <a:schemeClr val="bg1"/>
                </a:solidFill>
                <a:latin typeface="Tw Cen MT Std extra bold"/>
                <a:cs typeface="Tw Cen MT Std extra bold"/>
              </a:rPr>
              <a:t>Discussions (including debates)</a:t>
            </a:r>
          </a:p>
          <a:p>
            <a:pPr marL="457200" indent="-457200">
              <a:buFont typeface="Arial" panose="020B0604020202020204" pitchFamily="34" charset="0"/>
              <a:buChar char="•"/>
            </a:pPr>
            <a:r>
              <a:rPr lang="en-US" sz="3200" dirty="0">
                <a:solidFill>
                  <a:schemeClr val="bg1"/>
                </a:solidFill>
                <a:latin typeface="Tw Cen MT Std extra bold"/>
                <a:cs typeface="Tw Cen MT Std extra bold"/>
              </a:rPr>
              <a:t>Profiles</a:t>
            </a:r>
          </a:p>
          <a:p>
            <a:pPr marL="457200" indent="-457200">
              <a:buFont typeface="Arial" panose="020B0604020202020204" pitchFamily="34" charset="0"/>
              <a:buChar char="•"/>
            </a:pPr>
            <a:r>
              <a:rPr lang="en-US" sz="3200" dirty="0" smtClean="0">
                <a:solidFill>
                  <a:schemeClr val="bg1"/>
                </a:solidFill>
                <a:latin typeface="Tw Cen MT Std extra bold"/>
                <a:cs typeface="Tw Cen MT Std extra bold"/>
              </a:rPr>
              <a:t>Documentaries/feature stories</a:t>
            </a:r>
          </a:p>
          <a:p>
            <a:pPr marL="457200" indent="-457200">
              <a:buFont typeface="Arial" panose="020B0604020202020204" pitchFamily="34" charset="0"/>
              <a:buChar char="•"/>
            </a:pPr>
            <a:r>
              <a:rPr lang="en-US" sz="3200" dirty="0" smtClean="0">
                <a:solidFill>
                  <a:schemeClr val="bg1"/>
                </a:solidFill>
                <a:latin typeface="Tw Cen MT Std extra bold"/>
                <a:cs typeface="Tw Cen MT Std extra bold"/>
              </a:rPr>
              <a:t>Quizzes</a:t>
            </a:r>
          </a:p>
          <a:p>
            <a:pPr marL="457200" indent="-457200">
              <a:buFont typeface="Arial" panose="020B0604020202020204" pitchFamily="34" charset="0"/>
              <a:buChar char="•"/>
            </a:pPr>
            <a:r>
              <a:rPr lang="en-US" sz="3200" dirty="0" smtClean="0">
                <a:solidFill>
                  <a:schemeClr val="bg1"/>
                </a:solidFill>
                <a:latin typeface="Tw Cen MT Std extra bold"/>
                <a:cs typeface="Tw Cen MT Std extra bold"/>
              </a:rPr>
              <a:t>Drama</a:t>
            </a:r>
          </a:p>
          <a:p>
            <a:pPr marL="457200" indent="-457200">
              <a:buFont typeface="Arial" panose="020B0604020202020204" pitchFamily="34" charset="0"/>
              <a:buChar char="•"/>
            </a:pPr>
            <a:r>
              <a:rPr lang="en-US" sz="3200" dirty="0" smtClean="0">
                <a:solidFill>
                  <a:schemeClr val="bg1"/>
                </a:solidFill>
                <a:latin typeface="Tw Cen MT Std extra bold"/>
                <a:cs typeface="Tw Cen MT Std extra bold"/>
              </a:rPr>
              <a:t>Call-ins/SMSs</a:t>
            </a:r>
            <a:endParaRPr lang="en-US" sz="3200" dirty="0">
              <a:solidFill>
                <a:schemeClr val="bg1"/>
              </a:solidFill>
              <a:latin typeface="Tw Cen MT Std extra bold"/>
              <a:cs typeface="Tw Cen MT Std extra bold"/>
            </a:endParaRPr>
          </a:p>
          <a:p>
            <a:pPr marL="457200" lvl="0" indent="-457200">
              <a:buFont typeface="Arial" panose="020B0604020202020204" pitchFamily="34" charset="0"/>
              <a:buChar char="•"/>
            </a:pPr>
            <a:endParaRPr lang="en-US" sz="3200" dirty="0" smtClean="0">
              <a:solidFill>
                <a:schemeClr val="bg1"/>
              </a:solidFill>
              <a:latin typeface="Tw Cen MT Std extra bold"/>
              <a:cs typeface="Tw Cen MT Std extra bold"/>
            </a:endParaRPr>
          </a:p>
          <a:p>
            <a:pPr marL="457200" lvl="0" indent="-457200">
              <a:buFont typeface="Arial" panose="020B0604020202020204" pitchFamily="34" charset="0"/>
              <a:buChar char="•"/>
            </a:pPr>
            <a:endParaRPr lang="en-US" sz="3200" dirty="0">
              <a:solidFill>
                <a:schemeClr val="bg1"/>
              </a:solidFill>
              <a:latin typeface="Tw Cen MT Std extra bold"/>
              <a:cs typeface="Tw Cen MT Std extra bold"/>
            </a:endParaRPr>
          </a:p>
        </p:txBody>
      </p:sp>
      <p:sp>
        <p:nvSpPr>
          <p:cNvPr id="38" name="Rectangle 37"/>
          <p:cNvSpPr/>
          <p:nvPr/>
        </p:nvSpPr>
        <p:spPr>
          <a:xfrm>
            <a:off x="1730768" y="282785"/>
            <a:ext cx="5955476" cy="1200329"/>
          </a:xfrm>
          <a:prstGeom prst="rect">
            <a:avLst/>
          </a:prstGeom>
        </p:spPr>
        <p:txBody>
          <a:bodyPr wrap="none">
            <a:spAutoFit/>
          </a:bodyPr>
          <a:lstStyle/>
          <a:p>
            <a:pPr algn="ctr"/>
            <a:r>
              <a:rPr lang="en-US" sz="3600" b="1" dirty="0" smtClean="0">
                <a:solidFill>
                  <a:srgbClr val="FFE400"/>
                </a:solidFill>
                <a:latin typeface="Tw Cen MT Std extra bold"/>
                <a:cs typeface="Tw Cen MT Std extra bold"/>
              </a:rPr>
              <a:t>Some popular formats for </a:t>
            </a:r>
          </a:p>
          <a:p>
            <a:pPr algn="ctr"/>
            <a:r>
              <a:rPr lang="en-US" sz="3600" b="1" dirty="0" smtClean="0">
                <a:solidFill>
                  <a:srgbClr val="FFE400"/>
                </a:solidFill>
                <a:latin typeface="Tw Cen MT Std extra bold"/>
                <a:cs typeface="Tw Cen MT Std extra bold"/>
              </a:rPr>
              <a:t>the 30 min magazine:</a:t>
            </a:r>
            <a:endParaRPr lang="en-US" sz="3600" b="1" dirty="0">
              <a:solidFill>
                <a:srgbClr val="FFE400"/>
              </a:solidFill>
              <a:latin typeface="Tw Cen MT Std extra bold"/>
              <a:cs typeface="Tw Cen MT Std extra bold"/>
            </a:endParaRPr>
          </a:p>
        </p:txBody>
      </p:sp>
    </p:spTree>
    <p:extLst>
      <p:ext uri="{BB962C8B-B14F-4D97-AF65-F5344CB8AC3E}">
        <p14:creationId xmlns:p14="http://schemas.microsoft.com/office/powerpoint/2010/main" val="1852331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1289" y="-573358"/>
            <a:ext cx="9169400" cy="7431358"/>
          </a:xfrm>
          <a:prstGeom prst="rect">
            <a:avLst/>
          </a:prstGeom>
          <a:solidFill>
            <a:srgbClr val="29AD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5"/>
              </a:solidFill>
              <a:latin typeface="Calibri"/>
            </a:endParaRPr>
          </a:p>
        </p:txBody>
      </p:sp>
      <p:sp>
        <p:nvSpPr>
          <p:cNvPr id="4" name="TextBox 3"/>
          <p:cNvSpPr txBox="1"/>
          <p:nvPr/>
        </p:nvSpPr>
        <p:spPr>
          <a:xfrm>
            <a:off x="752037" y="1415957"/>
            <a:ext cx="7642747" cy="3046988"/>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solidFill>
                  <a:schemeClr val="bg1"/>
                </a:solidFill>
                <a:latin typeface="Tw Cen MT Std extra bold"/>
                <a:cs typeface="Tw Cen MT Std extra bold"/>
              </a:rPr>
              <a:t>Example of “URUBUTO NTERA” planned in Rwanda for the climate change weekly radio show to be produced</a:t>
            </a:r>
            <a:endParaRPr lang="en-US" sz="3200" dirty="0">
              <a:solidFill>
                <a:schemeClr val="bg1"/>
              </a:solidFill>
              <a:latin typeface="Tw Cen MT Std extra bold"/>
              <a:cs typeface="Tw Cen MT Std extra bold"/>
            </a:endParaRPr>
          </a:p>
          <a:p>
            <a:pPr marL="457200" lvl="0" indent="-457200">
              <a:buFont typeface="Arial" panose="020B0604020202020204" pitchFamily="34" charset="0"/>
              <a:buChar char="•"/>
            </a:pPr>
            <a:endParaRPr lang="en-US" sz="3200" dirty="0" smtClean="0">
              <a:solidFill>
                <a:schemeClr val="bg1"/>
              </a:solidFill>
              <a:latin typeface="Tw Cen MT Std extra bold"/>
              <a:cs typeface="Tw Cen MT Std extra bold"/>
            </a:endParaRPr>
          </a:p>
          <a:p>
            <a:pPr marL="457200" lvl="0" indent="-457200">
              <a:buFont typeface="Arial" panose="020B0604020202020204" pitchFamily="34" charset="0"/>
              <a:buChar char="•"/>
            </a:pPr>
            <a:endParaRPr lang="en-US" sz="3200" dirty="0">
              <a:solidFill>
                <a:schemeClr val="bg1"/>
              </a:solidFill>
              <a:latin typeface="Tw Cen MT Std extra bold"/>
              <a:cs typeface="Tw Cen MT Std extra bold"/>
            </a:endParaRPr>
          </a:p>
        </p:txBody>
      </p:sp>
      <p:sp>
        <p:nvSpPr>
          <p:cNvPr id="38" name="Rectangle 37"/>
          <p:cNvSpPr/>
          <p:nvPr/>
        </p:nvSpPr>
        <p:spPr>
          <a:xfrm>
            <a:off x="2602808" y="282785"/>
            <a:ext cx="4211409" cy="646331"/>
          </a:xfrm>
          <a:prstGeom prst="rect">
            <a:avLst/>
          </a:prstGeom>
        </p:spPr>
        <p:txBody>
          <a:bodyPr wrap="none">
            <a:spAutoFit/>
          </a:bodyPr>
          <a:lstStyle/>
          <a:p>
            <a:pPr algn="ctr"/>
            <a:r>
              <a:rPr lang="en-US" sz="3600" b="1" dirty="0" smtClean="0">
                <a:solidFill>
                  <a:srgbClr val="FFE400"/>
                </a:solidFill>
                <a:latin typeface="Tw Cen MT Std extra bold"/>
                <a:cs typeface="Tw Cen MT Std extra bold"/>
              </a:rPr>
              <a:t>Plan for the topics</a:t>
            </a:r>
            <a:endParaRPr lang="en-US" sz="3600" b="1" dirty="0">
              <a:solidFill>
                <a:srgbClr val="FFE400"/>
              </a:solidFill>
              <a:latin typeface="Tw Cen MT Std extra bold"/>
              <a:cs typeface="Tw Cen MT Std extra bold"/>
            </a:endParaRPr>
          </a:p>
        </p:txBody>
      </p:sp>
    </p:spTree>
    <p:extLst>
      <p:ext uri="{BB962C8B-B14F-4D97-AF65-F5344CB8AC3E}">
        <p14:creationId xmlns:p14="http://schemas.microsoft.com/office/powerpoint/2010/main" val="29920756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973" y="709185"/>
            <a:ext cx="8972550" cy="857250"/>
          </a:xfrm>
        </p:spPr>
        <p:txBody>
          <a:bodyPr/>
          <a:lstStyle/>
          <a:p>
            <a:r>
              <a:rPr lang="en-US" sz="2700">
                <a:solidFill>
                  <a:srgbClr val="00B0F0"/>
                </a:solidFill>
              </a:rPr>
              <a:t>Young People’s Voices </a:t>
            </a:r>
            <a:r>
              <a:rPr lang="en-US" sz="2700">
                <a:solidFill>
                  <a:srgbClr val="00B0F0"/>
                </a:solidFill>
                <a:sym typeface="Wingdings" panose="05000000000000000000" pitchFamily="2" charset="2"/>
              </a:rPr>
              <a:t> </a:t>
            </a:r>
            <a:r>
              <a:rPr lang="en-US" sz="2700">
                <a:solidFill>
                  <a:srgbClr val="00B0F0"/>
                </a:solidFill>
              </a:rPr>
              <a:t>Influencing Policy Change</a:t>
            </a:r>
            <a:endParaRPr lang="en-US" sz="2700" dirty="0">
              <a:solidFill>
                <a:srgbClr val="00B0F0"/>
              </a:solidFill>
            </a:endParaRPr>
          </a:p>
        </p:txBody>
      </p:sp>
      <p:sp>
        <p:nvSpPr>
          <p:cNvPr id="6" name="Title 3"/>
          <p:cNvSpPr txBox="1">
            <a:spLocks/>
          </p:cNvSpPr>
          <p:nvPr/>
        </p:nvSpPr>
        <p:spPr bwMode="auto">
          <a:xfrm>
            <a:off x="166627" y="4993131"/>
            <a:ext cx="3373149" cy="140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Arial" pitchFamily="34" charset="0"/>
              </a:defRPr>
            </a:lvl2pPr>
            <a:lvl3pPr algn="l" rtl="0" eaLnBrk="0" fontAlgn="base" hangingPunct="0">
              <a:spcBef>
                <a:spcPct val="0"/>
              </a:spcBef>
              <a:spcAft>
                <a:spcPct val="0"/>
              </a:spcAft>
              <a:defRPr sz="2800" b="1">
                <a:solidFill>
                  <a:schemeClr val="bg1"/>
                </a:solidFill>
                <a:latin typeface="Arial" pitchFamily="34" charset="0"/>
              </a:defRPr>
            </a:lvl3pPr>
            <a:lvl4pPr algn="l" rtl="0" eaLnBrk="0" fontAlgn="base" hangingPunct="0">
              <a:spcBef>
                <a:spcPct val="0"/>
              </a:spcBef>
              <a:spcAft>
                <a:spcPct val="0"/>
              </a:spcAft>
              <a:defRPr sz="2800" b="1">
                <a:solidFill>
                  <a:schemeClr val="bg1"/>
                </a:solidFill>
                <a:latin typeface="Arial" pitchFamily="34" charset="0"/>
              </a:defRPr>
            </a:lvl4pPr>
            <a:lvl5pPr algn="l" rtl="0" eaLnBrk="0" fontAlgn="base" hangingPunct="0">
              <a:spcBef>
                <a:spcPct val="0"/>
              </a:spcBef>
              <a:spcAft>
                <a:spcPct val="0"/>
              </a:spcAft>
              <a:defRPr sz="2800" b="1">
                <a:solidFill>
                  <a:schemeClr val="bg1"/>
                </a:solidFill>
                <a:latin typeface="Arial" pitchFamily="34" charset="0"/>
              </a:defRPr>
            </a:lvl5pPr>
            <a:lvl6pPr marL="457200" algn="l" rtl="0" fontAlgn="base">
              <a:spcBef>
                <a:spcPct val="0"/>
              </a:spcBef>
              <a:spcAft>
                <a:spcPct val="0"/>
              </a:spcAft>
              <a:defRPr sz="2800" b="1">
                <a:solidFill>
                  <a:srgbClr val="FF3300"/>
                </a:solidFill>
                <a:latin typeface="Arial" pitchFamily="34" charset="0"/>
              </a:defRPr>
            </a:lvl6pPr>
            <a:lvl7pPr marL="914400" algn="l" rtl="0" fontAlgn="base">
              <a:spcBef>
                <a:spcPct val="0"/>
              </a:spcBef>
              <a:spcAft>
                <a:spcPct val="0"/>
              </a:spcAft>
              <a:defRPr sz="2800" b="1">
                <a:solidFill>
                  <a:srgbClr val="FF3300"/>
                </a:solidFill>
                <a:latin typeface="Arial" pitchFamily="34" charset="0"/>
              </a:defRPr>
            </a:lvl7pPr>
            <a:lvl8pPr marL="1371600" algn="l" rtl="0" fontAlgn="base">
              <a:spcBef>
                <a:spcPct val="0"/>
              </a:spcBef>
              <a:spcAft>
                <a:spcPct val="0"/>
              </a:spcAft>
              <a:defRPr sz="2800" b="1">
                <a:solidFill>
                  <a:srgbClr val="FF3300"/>
                </a:solidFill>
                <a:latin typeface="Arial" pitchFamily="34" charset="0"/>
              </a:defRPr>
            </a:lvl8pPr>
            <a:lvl9pPr marL="1828800" algn="l" rtl="0" fontAlgn="base">
              <a:spcBef>
                <a:spcPct val="0"/>
              </a:spcBef>
              <a:spcAft>
                <a:spcPct val="0"/>
              </a:spcAft>
              <a:defRPr sz="2800" b="1">
                <a:solidFill>
                  <a:srgbClr val="FF3300"/>
                </a:solidFill>
                <a:latin typeface="Arial" pitchFamily="34" charset="0"/>
              </a:defRPr>
            </a:lvl9pPr>
          </a:lstStyle>
          <a:p>
            <a:r>
              <a:rPr lang="fr-FR" sz="2000" b="0" i="1" kern="0" dirty="0">
                <a:solidFill>
                  <a:schemeClr val="tx1"/>
                </a:solidFill>
              </a:rPr>
              <a:t>Brighton Kaoma- </a:t>
            </a:r>
            <a:r>
              <a:rPr lang="fr-FR" sz="2000" b="0" i="1" kern="0" dirty="0" err="1">
                <a:solidFill>
                  <a:schemeClr val="tx1"/>
                </a:solidFill>
              </a:rPr>
              <a:t>Speaks</a:t>
            </a:r>
            <a:r>
              <a:rPr lang="fr-FR" sz="2000" b="0" i="1" kern="0" dirty="0">
                <a:solidFill>
                  <a:schemeClr val="tx1"/>
                </a:solidFill>
              </a:rPr>
              <a:t> about the </a:t>
            </a:r>
            <a:r>
              <a:rPr lang="fr-FR" sz="2000" b="0" i="1" kern="0" dirty="0" err="1">
                <a:solidFill>
                  <a:schemeClr val="tx1"/>
                </a:solidFill>
              </a:rPr>
              <a:t>work</a:t>
            </a:r>
            <a:r>
              <a:rPr lang="fr-FR" sz="2000" b="0" i="1" kern="0" dirty="0">
                <a:solidFill>
                  <a:schemeClr val="tx1"/>
                </a:solidFill>
              </a:rPr>
              <a:t> of Agents of Change in </a:t>
            </a:r>
            <a:r>
              <a:rPr lang="fr-FR" sz="2000" b="0" i="1" kern="0" dirty="0" err="1">
                <a:solidFill>
                  <a:schemeClr val="tx1"/>
                </a:solidFill>
              </a:rPr>
              <a:t>addressing</a:t>
            </a:r>
            <a:r>
              <a:rPr lang="fr-FR" sz="2000" b="0" i="1" kern="0" dirty="0">
                <a:solidFill>
                  <a:schemeClr val="tx1"/>
                </a:solidFill>
              </a:rPr>
              <a:t> </a:t>
            </a:r>
            <a:r>
              <a:rPr lang="fr-FR" sz="2000" b="0" i="1" kern="0" dirty="0" err="1">
                <a:solidFill>
                  <a:schemeClr val="tx1"/>
                </a:solidFill>
              </a:rPr>
              <a:t>climate</a:t>
            </a:r>
            <a:r>
              <a:rPr lang="fr-FR" sz="2000" b="0" i="1" kern="0" dirty="0">
                <a:solidFill>
                  <a:schemeClr val="tx1"/>
                </a:solidFill>
              </a:rPr>
              <a:t> change </a:t>
            </a:r>
            <a:r>
              <a:rPr lang="fr-FR" sz="2000" b="0" i="1" kern="0" dirty="0" err="1">
                <a:solidFill>
                  <a:schemeClr val="tx1"/>
                </a:solidFill>
              </a:rPr>
              <a:t>with</a:t>
            </a:r>
            <a:r>
              <a:rPr lang="fr-FR" sz="2000" b="0" i="1" kern="0" dirty="0">
                <a:solidFill>
                  <a:schemeClr val="tx1"/>
                </a:solidFill>
              </a:rPr>
              <a:t> Chancellor Angela </a:t>
            </a:r>
            <a:r>
              <a:rPr lang="fr-FR" sz="2000" b="0" i="1" kern="0" dirty="0" err="1">
                <a:solidFill>
                  <a:schemeClr val="tx1"/>
                </a:solidFill>
              </a:rPr>
              <a:t>Merkel</a:t>
            </a:r>
            <a:r>
              <a:rPr lang="fr-FR" sz="2000" b="0" i="1" kern="0" dirty="0">
                <a:solidFill>
                  <a:schemeClr val="tx1"/>
                </a:solidFill>
              </a:rPr>
              <a:t> </a:t>
            </a:r>
            <a:r>
              <a:rPr lang="fr-FR" sz="2000" b="0" i="1" kern="0" dirty="0" err="1">
                <a:solidFill>
                  <a:schemeClr val="tx1"/>
                </a:solidFill>
              </a:rPr>
              <a:t>at</a:t>
            </a:r>
            <a:r>
              <a:rPr lang="fr-FR" sz="2000" b="0" i="1" kern="0" dirty="0">
                <a:solidFill>
                  <a:schemeClr val="tx1"/>
                </a:solidFill>
              </a:rPr>
              <a:t> the Germany </a:t>
            </a:r>
            <a:r>
              <a:rPr lang="fr-FR" sz="2000" b="0" i="1" kern="0" dirty="0" err="1">
                <a:solidFill>
                  <a:schemeClr val="tx1"/>
                </a:solidFill>
              </a:rPr>
              <a:t>Chancellery</a:t>
            </a:r>
            <a:r>
              <a:rPr lang="fr-FR" sz="2000" b="0" i="1" kern="0" dirty="0">
                <a:solidFill>
                  <a:schemeClr val="tx1"/>
                </a:solidFill>
              </a:rPr>
              <a:t>  in Germany.</a:t>
            </a:r>
          </a:p>
          <a:p>
            <a:r>
              <a:rPr lang="fr-FR" sz="2000" i="1" kern="0" dirty="0" smtClean="0">
                <a:solidFill>
                  <a:schemeClr val="tx1"/>
                </a:solidFill>
              </a:rPr>
              <a:t>12 </a:t>
            </a:r>
            <a:r>
              <a:rPr lang="fr-FR" sz="2000" i="1" kern="0" dirty="0">
                <a:solidFill>
                  <a:schemeClr val="tx1"/>
                </a:solidFill>
              </a:rPr>
              <a:t>th May, 2015</a:t>
            </a:r>
          </a:p>
        </p:txBody>
      </p:sp>
      <p:sp>
        <p:nvSpPr>
          <p:cNvPr id="4" name="AutoShape 2" descr="https://dl-web.dropbox.com/get/NHPC/high%20res/DSC_7374-1a.jpg?w=AADFzspAj5cdjpEIArYEYDs-ELW4jqHF-ksDNs9bjF3cTg"/>
          <p:cNvSpPr>
            <a:spLocks noChangeAspect="1" noChangeArrowheads="1"/>
          </p:cNvSpPr>
          <p:nvPr/>
        </p:nvSpPr>
        <p:spPr bwMode="auto">
          <a:xfrm>
            <a:off x="1190628" y="754857"/>
            <a:ext cx="9908381" cy="657939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350"/>
          </a:p>
        </p:txBody>
      </p:sp>
      <p:sp>
        <p:nvSpPr>
          <p:cNvPr id="7" name="Rectangle 6"/>
          <p:cNvSpPr/>
          <p:nvPr/>
        </p:nvSpPr>
        <p:spPr bwMode="auto">
          <a:xfrm>
            <a:off x="139973" y="1429340"/>
            <a:ext cx="2330361" cy="480309"/>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defRPr/>
            </a:pPr>
            <a:r>
              <a:rPr lang="en-US" sz="2100" b="1" dirty="0"/>
              <a:t>Activating Action </a:t>
            </a:r>
            <a:endParaRPr lang="en-US" sz="2100" dirty="0"/>
          </a:p>
        </p:txBody>
      </p:sp>
      <p:pic>
        <p:nvPicPr>
          <p:cNvPr id="5122" name="Picture 2" descr="C:\Users\user\Pictures\Brighton-Merkel-0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974" y="2116805"/>
            <a:ext cx="3471332" cy="2345823"/>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user\Pictures\bk colla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1517" y="1488124"/>
            <a:ext cx="4123267" cy="37609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065104" y="5339798"/>
            <a:ext cx="4343400" cy="1323439"/>
          </a:xfrm>
          <a:prstGeom prst="rect">
            <a:avLst/>
          </a:prstGeom>
          <a:noFill/>
        </p:spPr>
        <p:txBody>
          <a:bodyPr wrap="square" rtlCol="0">
            <a:spAutoFit/>
          </a:bodyPr>
          <a:lstStyle/>
          <a:p>
            <a:r>
              <a:rPr lang="en-US" sz="2000" dirty="0"/>
              <a:t>Her Majesty Queen Elizabeth II, David Beckham and Sir </a:t>
            </a:r>
            <a:r>
              <a:rPr lang="en-US" sz="2000" dirty="0" err="1"/>
              <a:t>Johm</a:t>
            </a:r>
            <a:r>
              <a:rPr lang="en-US" sz="2000" dirty="0"/>
              <a:t> Major </a:t>
            </a:r>
            <a:r>
              <a:rPr lang="en-US" sz="2000" dirty="0" err="1"/>
              <a:t>recognises</a:t>
            </a:r>
            <a:r>
              <a:rPr lang="en-US" sz="2000" dirty="0"/>
              <a:t> the work of Agents of Change. </a:t>
            </a:r>
          </a:p>
          <a:p>
            <a:r>
              <a:rPr lang="en-US" sz="2000" b="1" i="1" dirty="0"/>
              <a:t>27 </a:t>
            </a:r>
            <a:r>
              <a:rPr lang="en-US" sz="2000" b="1" i="1" dirty="0" err="1"/>
              <a:t>th</a:t>
            </a:r>
            <a:r>
              <a:rPr lang="en-US" sz="2000" b="1" i="1" dirty="0"/>
              <a:t> June, 2015 at Buckingham palace.</a:t>
            </a:r>
          </a:p>
        </p:txBody>
      </p:sp>
    </p:spTree>
    <p:extLst>
      <p:ext uri="{BB962C8B-B14F-4D97-AF65-F5344CB8AC3E}">
        <p14:creationId xmlns:p14="http://schemas.microsoft.com/office/powerpoint/2010/main" val="3957670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tx2"/>
                </a:solidFill>
              </a:rPr>
              <a:t>Supported by the Children’s Radio Foundation and the 11</a:t>
            </a:r>
            <a:r>
              <a:rPr lang="en-US" baseline="30000" dirty="0" smtClean="0">
                <a:solidFill>
                  <a:schemeClr val="tx2"/>
                </a:solidFill>
              </a:rPr>
              <a:t>th</a:t>
            </a:r>
            <a:r>
              <a:rPr lang="en-US" dirty="0" smtClean="0">
                <a:solidFill>
                  <a:schemeClr val="tx2"/>
                </a:solidFill>
              </a:rPr>
              <a:t> Hour Foundation.</a:t>
            </a:r>
            <a:endParaRPr lang="en-US" dirty="0">
              <a:solidFill>
                <a:schemeClr val="tx2"/>
              </a:solidFill>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28650" y="2497408"/>
            <a:ext cx="3886200" cy="2721626"/>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29150" y="2299356"/>
            <a:ext cx="3886200" cy="3117730"/>
          </a:xfrm>
        </p:spPr>
      </p:pic>
    </p:spTree>
    <p:extLst>
      <p:ext uri="{BB962C8B-B14F-4D97-AF65-F5344CB8AC3E}">
        <p14:creationId xmlns:p14="http://schemas.microsoft.com/office/powerpoint/2010/main" val="14619810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910084" cy="1162050"/>
          </a:xfrm>
        </p:spPr>
        <p:txBody>
          <a:bodyPr>
            <a:noAutofit/>
          </a:bodyPr>
          <a:lstStyle/>
          <a:p>
            <a:r>
              <a:rPr lang="en-US" sz="4000" b="1" dirty="0" smtClean="0">
                <a:solidFill>
                  <a:srgbClr val="00B050"/>
                </a:solidFill>
              </a:rPr>
              <a:t>Unite4Climate Radio  Initiative</a:t>
            </a:r>
            <a:endParaRPr lang="en-US" sz="4000" b="1" dirty="0">
              <a:solidFill>
                <a:srgbClr val="00B050"/>
              </a:solidFill>
            </a:endParaRPr>
          </a:p>
        </p:txBody>
      </p:sp>
      <p:sp>
        <p:nvSpPr>
          <p:cNvPr id="4" name="Text Placeholder 3"/>
          <p:cNvSpPr>
            <a:spLocks noGrp="1"/>
          </p:cNvSpPr>
          <p:nvPr>
            <p:ph type="body" sz="half" idx="2"/>
          </p:nvPr>
        </p:nvSpPr>
        <p:spPr>
          <a:xfrm>
            <a:off x="474887" y="1435100"/>
            <a:ext cx="4679083" cy="5366627"/>
          </a:xfrm>
        </p:spPr>
        <p:txBody>
          <a:bodyPr>
            <a:normAutofit lnSpcReduction="10000"/>
          </a:bodyPr>
          <a:lstStyle/>
          <a:p>
            <a:pPr marL="257175" indent="-257175">
              <a:buFont typeface="Courier New" pitchFamily="49" charset="0"/>
              <a:buChar char="o"/>
            </a:pPr>
            <a:r>
              <a:rPr lang="en-US" sz="2400" dirty="0"/>
              <a:t>With an estimated loss of </a:t>
            </a:r>
            <a:r>
              <a:rPr lang="en-US" sz="2400" b="1" dirty="0"/>
              <a:t>300,000 hectares </a:t>
            </a:r>
            <a:r>
              <a:rPr lang="en-US" sz="2400" dirty="0"/>
              <a:t>per year, Zambia has </a:t>
            </a:r>
            <a:r>
              <a:rPr lang="en-US" sz="2400" b="1" dirty="0"/>
              <a:t>one of the highest deforestation rates in the world</a:t>
            </a:r>
            <a:r>
              <a:rPr lang="en-US" sz="2400" dirty="0"/>
              <a:t>, contributing significantly to global greenhouse emissions. </a:t>
            </a:r>
          </a:p>
          <a:p>
            <a:pPr marL="257175" indent="-257175">
              <a:buFont typeface="Courier New" pitchFamily="49" charset="0"/>
              <a:buChar char="o"/>
            </a:pPr>
            <a:r>
              <a:rPr lang="en-US" sz="2400" dirty="0"/>
              <a:t>The initiative involves </a:t>
            </a:r>
            <a:r>
              <a:rPr lang="en-US" sz="2400" u="sng" dirty="0"/>
              <a:t>100 youth reporters</a:t>
            </a:r>
            <a:r>
              <a:rPr lang="en-US" sz="2400" dirty="0"/>
              <a:t> across </a:t>
            </a:r>
            <a:r>
              <a:rPr lang="en-US" sz="2400" u="sng" dirty="0"/>
              <a:t>3 provinces </a:t>
            </a:r>
            <a:r>
              <a:rPr lang="en-US" sz="2400" dirty="0"/>
              <a:t>of Zambia. </a:t>
            </a:r>
          </a:p>
          <a:p>
            <a:pPr marL="257175" indent="-257175">
              <a:buFont typeface="Courier New" pitchFamily="49" charset="0"/>
              <a:buChar char="o"/>
            </a:pPr>
            <a:r>
              <a:rPr lang="en-US" sz="2400" dirty="0"/>
              <a:t>Working with </a:t>
            </a:r>
            <a:r>
              <a:rPr lang="en-US" sz="2400" u="sng" dirty="0"/>
              <a:t>10 adult mentors </a:t>
            </a:r>
            <a:r>
              <a:rPr lang="en-US" sz="2400" dirty="0"/>
              <a:t>from </a:t>
            </a:r>
            <a:r>
              <a:rPr lang="en-US" sz="2400" u="sng" dirty="0"/>
              <a:t>5 partner radio stations</a:t>
            </a:r>
            <a:r>
              <a:rPr lang="en-US" sz="2400" dirty="0"/>
              <a:t>.</a:t>
            </a:r>
          </a:p>
          <a:p>
            <a:pPr marL="257175" indent="-257175">
              <a:buFont typeface="Courier New" pitchFamily="49" charset="0"/>
              <a:buChar char="o"/>
            </a:pPr>
            <a:r>
              <a:rPr lang="en-US" sz="2400" dirty="0"/>
              <a:t>Youth Reporters running weekly climate change themed radio shows</a:t>
            </a:r>
          </a:p>
          <a:p>
            <a:pPr marL="257175" indent="-257175">
              <a:buFont typeface="Courier New" pitchFamily="49" charset="0"/>
              <a:buChar char="o"/>
            </a:pPr>
            <a:endParaRPr lang="en-US" sz="1500" dirty="0"/>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9245" y="-46434"/>
            <a:ext cx="3994755"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8275" y="4257113"/>
            <a:ext cx="2978687" cy="2464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5"/>
          <p:cNvSpPr>
            <a:spLocks noGrp="1"/>
          </p:cNvSpPr>
          <p:nvPr>
            <p:ph idx="1"/>
          </p:nvPr>
        </p:nvSpPr>
        <p:spPr>
          <a:xfrm>
            <a:off x="7273343" y="1839298"/>
            <a:ext cx="38637" cy="70800"/>
          </a:xfrm>
        </p:spPr>
        <p:txBody>
          <a:bodyPr>
            <a:normAutofit fontScale="25000" lnSpcReduction="20000"/>
          </a:bodyPr>
          <a:lstStyle/>
          <a:p>
            <a:pPr marL="0" indent="0">
              <a:buNone/>
            </a:pPr>
            <a:endParaRPr lang="en-US" dirty="0"/>
          </a:p>
        </p:txBody>
      </p:sp>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4669" y="2068116"/>
            <a:ext cx="2752293" cy="2539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75592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7719"/>
            <a:ext cx="8229600" cy="1143000"/>
          </a:xfrm>
        </p:spPr>
        <p:txBody>
          <a:bodyPr>
            <a:normAutofit fontScale="90000"/>
          </a:bodyPr>
          <a:lstStyle/>
          <a:p>
            <a:r>
              <a:rPr lang="en-US" b="1" dirty="0">
                <a:solidFill>
                  <a:schemeClr val="accent6"/>
                </a:solidFill>
              </a:rPr>
              <a:t>The initiative promotes dialogue around the following key topic sub-areas:</a:t>
            </a:r>
            <a:r>
              <a:rPr lang="en-US" dirty="0"/>
              <a:t/>
            </a:r>
            <a:br>
              <a:rPr lang="en-US" dirty="0"/>
            </a:br>
            <a:endParaRPr lang="en-US" dirty="0"/>
          </a:p>
        </p:txBody>
      </p:sp>
      <p:sp>
        <p:nvSpPr>
          <p:cNvPr id="3" name="Content Placeholder 2"/>
          <p:cNvSpPr>
            <a:spLocks noGrp="1"/>
          </p:cNvSpPr>
          <p:nvPr>
            <p:ph idx="1"/>
          </p:nvPr>
        </p:nvSpPr>
        <p:spPr>
          <a:xfrm>
            <a:off x="457200" y="2332037"/>
            <a:ext cx="8229600" cy="4525963"/>
          </a:xfrm>
        </p:spPr>
        <p:txBody>
          <a:bodyPr>
            <a:normAutofit fontScale="92500" lnSpcReduction="20000"/>
          </a:bodyPr>
          <a:lstStyle/>
          <a:p>
            <a:pPr lvl="0"/>
            <a:r>
              <a:rPr lang="en-US" u="sng" dirty="0" smtClean="0"/>
              <a:t>C</a:t>
            </a:r>
            <a:r>
              <a:rPr lang="en-US" dirty="0" smtClean="0"/>
              <a:t>ommunity-based </a:t>
            </a:r>
            <a:r>
              <a:rPr lang="en-US" dirty="0"/>
              <a:t>practices contributing towards deforestation.</a:t>
            </a:r>
          </a:p>
          <a:p>
            <a:pPr lvl="0"/>
            <a:r>
              <a:rPr lang="en-US" u="sng" dirty="0"/>
              <a:t>Agricultural economies and food </a:t>
            </a:r>
            <a:r>
              <a:rPr lang="en-US" dirty="0"/>
              <a:t>in</a:t>
            </a:r>
            <a:r>
              <a:rPr lang="en-US" u="sng" dirty="0"/>
              <a:t>security.</a:t>
            </a:r>
            <a:endParaRPr lang="en-US" dirty="0"/>
          </a:p>
          <a:p>
            <a:pPr lvl="0"/>
            <a:r>
              <a:rPr lang="en-US" dirty="0"/>
              <a:t>Power consumption and alternative forms of energy.</a:t>
            </a:r>
          </a:p>
          <a:p>
            <a:pPr lvl="0"/>
            <a:r>
              <a:rPr lang="en-US" dirty="0"/>
              <a:t>Youth-driven activations leading towards purs</a:t>
            </a:r>
            <a:r>
              <a:rPr lang="en-US" u="sng" dirty="0"/>
              <a:t>u</a:t>
            </a:r>
            <a:r>
              <a:rPr lang="en-US" dirty="0"/>
              <a:t>ing mitigation of the effects of climate change.</a:t>
            </a:r>
          </a:p>
          <a:p>
            <a:pPr lvl="0"/>
            <a:r>
              <a:rPr lang="en-US" dirty="0"/>
              <a:t>Engaging elders and community leaders towards collective efforts.</a:t>
            </a:r>
          </a:p>
          <a:p>
            <a:pPr marL="0" indent="0">
              <a:buNone/>
            </a:pPr>
            <a:endParaRPr lang="en-US" dirty="0"/>
          </a:p>
          <a:p>
            <a:endParaRPr lang="en-US" dirty="0"/>
          </a:p>
        </p:txBody>
      </p:sp>
    </p:spTree>
    <p:extLst>
      <p:ext uri="{BB962C8B-B14F-4D97-AF65-F5344CB8AC3E}">
        <p14:creationId xmlns:p14="http://schemas.microsoft.com/office/powerpoint/2010/main" val="18123535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891" y="1618060"/>
            <a:ext cx="7572777" cy="4232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72167" y="982819"/>
            <a:ext cx="5206285" cy="646331"/>
          </a:xfrm>
          <a:prstGeom prst="rect">
            <a:avLst/>
          </a:prstGeom>
          <a:noFill/>
        </p:spPr>
        <p:txBody>
          <a:bodyPr wrap="square" rtlCol="0">
            <a:spAutoFit/>
          </a:bodyPr>
          <a:lstStyle/>
          <a:p>
            <a:pPr algn="ctr"/>
            <a:r>
              <a:rPr lang="en-US" dirty="0">
                <a:solidFill>
                  <a:srgbClr val="00B0F0"/>
                </a:solidFill>
              </a:rPr>
              <a:t>PROVISION OF EQUIPMENTS TO PARTNER RADIO STATIONS </a:t>
            </a:r>
          </a:p>
        </p:txBody>
      </p:sp>
    </p:spTree>
    <p:extLst>
      <p:ext uri="{BB962C8B-B14F-4D97-AF65-F5344CB8AC3E}">
        <p14:creationId xmlns:p14="http://schemas.microsoft.com/office/powerpoint/2010/main" val="25999110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187" y="1082799"/>
            <a:ext cx="7427889" cy="994172"/>
          </a:xfrm>
        </p:spPr>
        <p:txBody>
          <a:bodyPr>
            <a:normAutofit fontScale="90000"/>
          </a:bodyPr>
          <a:lstStyle/>
          <a:p>
            <a:r>
              <a:rPr lang="en-US" dirty="0">
                <a:solidFill>
                  <a:srgbClr val="00B0F0"/>
                </a:solidFill>
              </a:rPr>
              <a:t>F</a:t>
            </a:r>
            <a:r>
              <a:rPr lang="en-US" dirty="0" smtClean="0">
                <a:solidFill>
                  <a:srgbClr val="00B0F0"/>
                </a:solidFill>
              </a:rPr>
              <a:t>ocused </a:t>
            </a:r>
            <a:r>
              <a:rPr lang="en-US" dirty="0">
                <a:solidFill>
                  <a:srgbClr val="00B0F0"/>
                </a:solidFill>
              </a:rPr>
              <a:t>on positioning community radio stations as dialogue hubs around issues of climate change</a:t>
            </a:r>
          </a:p>
        </p:txBody>
      </p:sp>
      <p:pic>
        <p:nvPicPr>
          <p:cNvPr id="2050" name="Picture 2" descr="C:\Users\user\Desktop\ACF_pics\_MG_747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332131" y="5133841"/>
            <a:ext cx="3844986" cy="172415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22" y="2949170"/>
            <a:ext cx="3691313" cy="3262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0936" y="2712619"/>
            <a:ext cx="4800600" cy="2406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8362544"/>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12847</TotalTime>
  <Words>1801</Words>
  <Application>Microsoft Office PowerPoint</Application>
  <PresentationFormat>On-screen Show (4:3)</PresentationFormat>
  <Paragraphs>186</Paragraphs>
  <Slides>35</Slides>
  <Notes>26</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1_Office Theme</vt:lpstr>
      <vt:lpstr>PowerPoint Presentation</vt:lpstr>
      <vt:lpstr>PowerPoint Presentation</vt:lpstr>
      <vt:lpstr> Design Workshop- Zambia U-Report, Oct 17-19th 2012</vt:lpstr>
      <vt:lpstr>Young People’s Voices  Influencing Policy Change</vt:lpstr>
      <vt:lpstr>Supported by the Children’s Radio Foundation and the 11th Hour Foundation.</vt:lpstr>
      <vt:lpstr>Unite4Climate Radio  Initiative</vt:lpstr>
      <vt:lpstr>The initiative promotes dialogue around the following key topic sub-areas: </vt:lpstr>
      <vt:lpstr>PowerPoint Presentation</vt:lpstr>
      <vt:lpstr>Focused on positioning community radio stations as dialogue hubs around issues of climate change</vt:lpstr>
      <vt:lpstr> Our youth reporters host quarterly outreach events involving the radio stations, youths and the community</vt:lpstr>
      <vt:lpstr>Other examples to engage youth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Girl Hub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Girl Hub</dc:creator>
  <cp:lastModifiedBy>Windows User</cp:lastModifiedBy>
  <cp:revision>254</cp:revision>
  <cp:lastPrinted>2012-12-08T09:52:21Z</cp:lastPrinted>
  <dcterms:created xsi:type="dcterms:W3CDTF">2012-12-01T10:52:56Z</dcterms:created>
  <dcterms:modified xsi:type="dcterms:W3CDTF">2015-09-22T14:07:55Z</dcterms:modified>
</cp:coreProperties>
</file>