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4" r:id="rId5"/>
    <p:sldId id="283" r:id="rId6"/>
    <p:sldId id="261" r:id="rId7"/>
    <p:sldId id="285" r:id="rId8"/>
    <p:sldId id="262" r:id="rId9"/>
    <p:sldId id="263" r:id="rId10"/>
    <p:sldId id="264" r:id="rId11"/>
    <p:sldId id="291" r:id="rId12"/>
    <p:sldId id="265" r:id="rId13"/>
    <p:sldId id="271" r:id="rId14"/>
    <p:sldId id="267" r:id="rId15"/>
    <p:sldId id="268" r:id="rId16"/>
    <p:sldId id="259" r:id="rId17"/>
    <p:sldId id="270" r:id="rId18"/>
    <p:sldId id="274" r:id="rId19"/>
    <p:sldId id="275" r:id="rId20"/>
    <p:sldId id="276" r:id="rId21"/>
    <p:sldId id="289" r:id="rId22"/>
    <p:sldId id="277" r:id="rId23"/>
    <p:sldId id="288" r:id="rId24"/>
    <p:sldId id="278" r:id="rId25"/>
    <p:sldId id="279" r:id="rId26"/>
    <p:sldId id="286" r:id="rId27"/>
    <p:sldId id="287" r:id="rId28"/>
    <p:sldId id="280" r:id="rId29"/>
    <p:sldId id="29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6F7C7-3308-4E42-BE69-7BA982500190}"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6F7C7-3308-4E42-BE69-7BA982500190}"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6F7C7-3308-4E42-BE69-7BA982500190}"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6F7C7-3308-4E42-BE69-7BA982500190}"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6F7C7-3308-4E42-BE69-7BA982500190}"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6F7C7-3308-4E42-BE69-7BA982500190}"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6F7C7-3308-4E42-BE69-7BA982500190}" type="datetimeFigureOut">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6F7C7-3308-4E42-BE69-7BA982500190}" type="datetimeFigureOut">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6F7C7-3308-4E42-BE69-7BA982500190}" type="datetimeFigureOut">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6F7C7-3308-4E42-BE69-7BA982500190}"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6F7C7-3308-4E42-BE69-7BA982500190}"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3966E-2A9B-4EC4-B378-9EDC001328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6F7C7-3308-4E42-BE69-7BA982500190}" type="datetimeFigureOut">
              <a:rPr lang="en-US" smtClean="0"/>
              <a:pPr/>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966E-2A9B-4EC4-B378-9EDC001328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uis.nkembi@erudef.org" TargetMode="External"/><Relationship Id="rId2" Type="http://schemas.openxmlformats.org/officeDocument/2006/relationships/hyperlink" Target="mailto:communication@erudef.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676400"/>
          </a:xfrm>
        </p:spPr>
        <p:txBody>
          <a:bodyPr>
            <a:normAutofit/>
          </a:bodyPr>
          <a:lstStyle/>
          <a:p>
            <a:r>
              <a:rPr lang="en-US" sz="3600" dirty="0" smtClean="0">
                <a:latin typeface="Cambria Math" pitchFamily="18" charset="0"/>
                <a:ea typeface="Cambria Math" pitchFamily="18" charset="0"/>
              </a:rPr>
              <a:t>HOW CLIMATE CHANGE AFFECTS WILDLIFE AND FRAGILE ENVIRONMENTS</a:t>
            </a:r>
            <a:endParaRPr lang="en-US" sz="3600" dirty="0">
              <a:latin typeface="Cambria Math" pitchFamily="18" charset="0"/>
              <a:ea typeface="Cambria Math" pitchFamily="18" charset="0"/>
            </a:endParaRPr>
          </a:p>
        </p:txBody>
      </p:sp>
      <p:sp>
        <p:nvSpPr>
          <p:cNvPr id="3" name="Subtitle 2"/>
          <p:cNvSpPr>
            <a:spLocks noGrp="1"/>
          </p:cNvSpPr>
          <p:nvPr>
            <p:ph type="subTitle" idx="1"/>
          </p:nvPr>
        </p:nvSpPr>
        <p:spPr>
          <a:xfrm>
            <a:off x="0" y="4038600"/>
            <a:ext cx="9144000" cy="2819400"/>
          </a:xfrm>
        </p:spPr>
        <p:txBody>
          <a:bodyPr>
            <a:noAutofit/>
          </a:bodyPr>
          <a:lstStyle/>
          <a:p>
            <a:r>
              <a:rPr lang="en-US" sz="3600" b="1" dirty="0" smtClean="0"/>
              <a:t>Immaculate k. Mkong</a:t>
            </a:r>
          </a:p>
          <a:p>
            <a:r>
              <a:rPr lang="en-US" sz="1800" i="1" dirty="0" smtClean="0"/>
              <a:t>Journalist &amp; Head of Communication Division</a:t>
            </a:r>
          </a:p>
          <a:p>
            <a:r>
              <a:rPr lang="en-US" sz="1600" dirty="0" smtClean="0">
                <a:hlinkClick r:id="rId2"/>
              </a:rPr>
              <a:t>communication@erudef.org</a:t>
            </a:r>
            <a:r>
              <a:rPr lang="en-US" sz="1600" dirty="0" smtClean="0"/>
              <a:t> </a:t>
            </a:r>
          </a:p>
          <a:p>
            <a:r>
              <a:rPr lang="en-US" sz="3600" b="1" dirty="0" smtClean="0"/>
              <a:t>Louis </a:t>
            </a:r>
            <a:r>
              <a:rPr lang="en-US" sz="3600" b="1" dirty="0" err="1" smtClean="0"/>
              <a:t>Nkembi</a:t>
            </a:r>
            <a:endParaRPr lang="en-US" sz="3600" b="1" dirty="0" smtClean="0"/>
          </a:p>
          <a:p>
            <a:r>
              <a:rPr lang="en-US" sz="1800" i="1" dirty="0" smtClean="0"/>
              <a:t>President/CEO</a:t>
            </a:r>
          </a:p>
          <a:p>
            <a:r>
              <a:rPr lang="en-US" sz="1600" dirty="0" smtClean="0">
                <a:hlinkClick r:id="rId3"/>
              </a:rPr>
              <a:t>Louis.nkembi@erudef.org</a:t>
            </a:r>
            <a:r>
              <a:rPr lang="en-US" sz="1600" dirty="0" smtClean="0"/>
              <a:t> </a:t>
            </a:r>
          </a:p>
        </p:txBody>
      </p:sp>
      <p:pic>
        <p:nvPicPr>
          <p:cNvPr id="2050" name="Picture 0" descr="ERuDeF_logo_small_color.png"/>
          <p:cNvPicPr>
            <a:picLocks noChangeAspect="1" noChangeArrowheads="1"/>
          </p:cNvPicPr>
          <p:nvPr/>
        </p:nvPicPr>
        <p:blipFill>
          <a:blip r:embed="rId4"/>
          <a:srcRect/>
          <a:stretch>
            <a:fillRect/>
          </a:stretch>
        </p:blipFill>
        <p:spPr bwMode="auto">
          <a:xfrm>
            <a:off x="1" y="1"/>
            <a:ext cx="2514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changes in rainfall brings too much rain – causing floods – or too little rain –causing drought and wildfires; habitats to become unsuitable for the elephant to live in. </a:t>
            </a:r>
          </a:p>
          <a:p>
            <a:pPr>
              <a:buNone/>
            </a:pPr>
            <a:endParaRPr lang="en-US" dirty="0" smtClean="0"/>
          </a:p>
          <a:p>
            <a:r>
              <a:rPr lang="en-US" dirty="0" smtClean="0"/>
              <a:t>African elephants drink up to 225 </a:t>
            </a:r>
            <a:r>
              <a:rPr lang="en-US" dirty="0" err="1" smtClean="0"/>
              <a:t>litres</a:t>
            </a:r>
            <a:r>
              <a:rPr lang="en-US" dirty="0" smtClean="0"/>
              <a:t> of water each day, changing weather patterns cause them to move outside protected areas in search or water</a:t>
            </a:r>
          </a:p>
          <a:p>
            <a:pPr>
              <a:buNone/>
            </a:pPr>
            <a:endParaRPr lang="en-US" dirty="0" smtClean="0"/>
          </a:p>
          <a:p>
            <a:r>
              <a:rPr lang="en-US" dirty="0" smtClean="0"/>
              <a:t>increases animal-human conflict and risk of being poached. (the incidence at KNP)</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Autofit/>
          </a:bodyPr>
          <a:lstStyle/>
          <a:p>
            <a:pPr algn="l"/>
            <a:r>
              <a:rPr lang="en-US" sz="3200" b="1" dirty="0" smtClean="0"/>
              <a:t>The Cameroon-Nigeria Chimpanzee </a:t>
            </a:r>
            <a:br>
              <a:rPr lang="en-US" sz="3200" b="1" dirty="0" smtClean="0"/>
            </a:br>
            <a:r>
              <a:rPr lang="en-US" sz="3200" b="1" dirty="0" smtClean="0"/>
              <a:t/>
            </a:r>
            <a:br>
              <a:rPr lang="en-US" sz="3200" b="1" dirty="0" smtClean="0"/>
            </a:br>
            <a:r>
              <a:rPr lang="en-US" sz="3200" dirty="0" smtClean="0"/>
              <a:t>This specie is particularly vulnerable to climate change</a:t>
            </a:r>
            <a:r>
              <a:rPr lang="en-US" sz="3200" dirty="0"/>
              <a:t> </a:t>
            </a:r>
            <a:r>
              <a:rPr lang="en-US" sz="3200" dirty="0" smtClean="0"/>
              <a:t>since half of its entire population survives in lowland forests greatly affected by global warming</a:t>
            </a:r>
            <a:endParaRPr lang="en-US" sz="3200" dirty="0"/>
          </a:p>
        </p:txBody>
      </p:sp>
      <p:pic>
        <p:nvPicPr>
          <p:cNvPr id="5" name="Content Placeholder 4" descr="chimp.jpg"/>
          <p:cNvPicPr>
            <a:picLocks noGrp="1" noChangeAspect="1"/>
          </p:cNvPicPr>
          <p:nvPr>
            <p:ph sz="half" idx="1"/>
          </p:nvPr>
        </p:nvPicPr>
        <p:blipFill>
          <a:blip r:embed="rId2"/>
          <a:stretch>
            <a:fillRect/>
          </a:stretch>
        </p:blipFill>
        <p:spPr>
          <a:xfrm>
            <a:off x="152400" y="2895600"/>
            <a:ext cx="4635191" cy="3081776"/>
          </a:xfrm>
        </p:spPr>
      </p:pic>
      <p:pic>
        <p:nvPicPr>
          <p:cNvPr id="6" name="Content Placeholder 5" descr="chimps.jpg"/>
          <p:cNvPicPr>
            <a:picLocks noGrp="1" noChangeAspect="1"/>
          </p:cNvPicPr>
          <p:nvPr>
            <p:ph sz="half" idx="2"/>
          </p:nvPr>
        </p:nvPicPr>
        <p:blipFill>
          <a:blip r:embed="rId3"/>
          <a:stretch>
            <a:fillRect/>
          </a:stretch>
        </p:blipFill>
        <p:spPr>
          <a:xfrm>
            <a:off x="4876800" y="2895600"/>
            <a:ext cx="4119756" cy="3124200"/>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Climate change and Forests</a:t>
            </a:r>
            <a:endParaRPr lang="en-US" b="1" dirty="0"/>
          </a:p>
        </p:txBody>
      </p:sp>
      <p:sp>
        <p:nvSpPr>
          <p:cNvPr id="3" name="Content Placeholder 2"/>
          <p:cNvSpPr>
            <a:spLocks noGrp="1"/>
          </p:cNvSpPr>
          <p:nvPr>
            <p:ph idx="1"/>
          </p:nvPr>
        </p:nvSpPr>
        <p:spPr>
          <a:xfrm>
            <a:off x="0" y="990600"/>
            <a:ext cx="9144000" cy="5867400"/>
          </a:xfrm>
        </p:spPr>
        <p:txBody>
          <a:bodyPr>
            <a:normAutofit/>
          </a:bodyPr>
          <a:lstStyle/>
          <a:p>
            <a:pPr algn="just"/>
            <a:r>
              <a:rPr lang="en-US" sz="3600" dirty="0" smtClean="0"/>
              <a:t>forests soak up carbon dioxide and help regulate the global climate. They also serve as habitat to threatened plant and animal species.</a:t>
            </a:r>
          </a:p>
          <a:p>
            <a:pPr algn="just">
              <a:buNone/>
            </a:pPr>
            <a:endParaRPr lang="en-US" sz="3600" dirty="0" smtClean="0"/>
          </a:p>
          <a:p>
            <a:pPr algn="just"/>
            <a:r>
              <a:rPr lang="en-US" sz="3600" dirty="0" smtClean="0"/>
              <a:t>Longer </a:t>
            </a:r>
            <a:r>
              <a:rPr lang="en-US" sz="3600" dirty="0"/>
              <a:t>periods of hot weather </a:t>
            </a:r>
            <a:r>
              <a:rPr lang="en-US" sz="3600" dirty="0" smtClean="0"/>
              <a:t>stress </a:t>
            </a:r>
            <a:r>
              <a:rPr lang="en-US" sz="3600" dirty="0"/>
              <a:t>trees, and make them more susceptible to wildfires, insect damage, and disease. </a:t>
            </a:r>
            <a:endParaRPr lang="en-US" sz="3600" dirty="0" smtClean="0"/>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rmAutofit/>
          </a:bodyPr>
          <a:lstStyle/>
          <a:p>
            <a:pPr algn="just"/>
            <a:r>
              <a:rPr lang="en-US" sz="3600" dirty="0" smtClean="0"/>
              <a:t>Climate change increases the size and number of forest fires, insect outbreaks, and tree deaths causing the disappearance of our forests</a:t>
            </a:r>
            <a:endParaRPr lang="en-US" sz="3600" dirty="0"/>
          </a:p>
        </p:txBody>
      </p:sp>
      <p:pic>
        <p:nvPicPr>
          <p:cNvPr id="4" name="Content Placeholder 3" descr="Bush fire.jpg"/>
          <p:cNvPicPr>
            <a:picLocks noGrp="1" noChangeAspect="1"/>
          </p:cNvPicPr>
          <p:nvPr>
            <p:ph idx="1"/>
          </p:nvPr>
        </p:nvPicPr>
        <p:blipFill>
          <a:blip r:embed="rId2"/>
          <a:stretch>
            <a:fillRect/>
          </a:stretch>
        </p:blipFill>
        <p:spPr>
          <a:xfrm>
            <a:off x="1219200" y="2052668"/>
            <a:ext cx="6934200" cy="4576572"/>
          </a:xfr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ctr"/>
            <a:r>
              <a:rPr lang="en-US" sz="4400" dirty="0" smtClean="0"/>
              <a:t>Climate change and Water</a:t>
            </a:r>
            <a:endParaRPr lang="en-US" sz="4400" dirty="0"/>
          </a:p>
        </p:txBody>
      </p:sp>
      <p:pic>
        <p:nvPicPr>
          <p:cNvPr id="5" name="Content Placeholder 4" descr="Cameroonlimbefloods.jpg"/>
          <p:cNvPicPr>
            <a:picLocks noGrp="1" noChangeAspect="1"/>
          </p:cNvPicPr>
          <p:nvPr>
            <p:ph idx="1"/>
          </p:nvPr>
        </p:nvPicPr>
        <p:blipFill>
          <a:blip r:embed="rId2"/>
          <a:stretch>
            <a:fillRect/>
          </a:stretch>
        </p:blipFill>
        <p:spPr>
          <a:xfrm>
            <a:off x="3505200" y="1295400"/>
            <a:ext cx="5465580" cy="4461538"/>
          </a:xfrm>
        </p:spPr>
      </p:pic>
      <p:sp>
        <p:nvSpPr>
          <p:cNvPr id="4" name="Text Placeholder 3"/>
          <p:cNvSpPr>
            <a:spLocks noGrp="1"/>
          </p:cNvSpPr>
          <p:nvPr>
            <p:ph type="body" sz="half" idx="2"/>
          </p:nvPr>
        </p:nvSpPr>
        <p:spPr>
          <a:xfrm>
            <a:off x="0" y="1143000"/>
            <a:ext cx="3505200" cy="5715000"/>
          </a:xfrm>
        </p:spPr>
        <p:txBody>
          <a:bodyPr>
            <a:noAutofit/>
          </a:bodyPr>
          <a:lstStyle/>
          <a:p>
            <a:pPr algn="just"/>
            <a:r>
              <a:rPr lang="en-US" sz="2400" dirty="0" smtClean="0"/>
              <a:t>Freshwater environments are already under excessive pressure from drainage, pollution, extraction, and invasive species. </a:t>
            </a:r>
          </a:p>
          <a:p>
            <a:pPr algn="just"/>
            <a:r>
              <a:rPr lang="en-US" sz="2400" dirty="0" smtClean="0"/>
              <a:t>Climate change - changing rainfall and evaporation patterns have made drought and flooding to be more common today, causing displacement and conflict. (Floods in Adamawa, North, North West of Cameroon)</a:t>
            </a:r>
            <a:endParaRPr lang="en-US" sz="2400" dirty="0"/>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Autofit/>
          </a:bodyPr>
          <a:lstStyle/>
          <a:p>
            <a:pPr algn="just"/>
            <a:r>
              <a:rPr lang="en-US" sz="2800" dirty="0" smtClean="0"/>
              <a:t>Widespread floods, as the glaciers melt, are being followed by long-term water shortages, and massive humanitarian, social (cholera) and environmental problems. Less fresh water means less agriculture, food and income </a:t>
            </a:r>
            <a:endParaRPr lang="en-US" sz="2800" dirty="0"/>
          </a:p>
        </p:txBody>
      </p:sp>
      <p:pic>
        <p:nvPicPr>
          <p:cNvPr id="5" name="Content Placeholder 4" descr="water scarcity.jpg"/>
          <p:cNvPicPr>
            <a:picLocks noGrp="1" noChangeAspect="1"/>
          </p:cNvPicPr>
          <p:nvPr>
            <p:ph sz="half" idx="1"/>
          </p:nvPr>
        </p:nvPicPr>
        <p:blipFill>
          <a:blip r:embed="rId2" cstate="print"/>
          <a:stretch>
            <a:fillRect/>
          </a:stretch>
        </p:blipFill>
        <p:spPr>
          <a:xfrm>
            <a:off x="152400" y="2590800"/>
            <a:ext cx="4442460" cy="3505200"/>
          </a:xfrm>
        </p:spPr>
      </p:pic>
      <p:pic>
        <p:nvPicPr>
          <p:cNvPr id="6" name="Content Placeholder 5" descr="water crisis.jpg"/>
          <p:cNvPicPr>
            <a:picLocks noGrp="1" noChangeAspect="1"/>
          </p:cNvPicPr>
          <p:nvPr>
            <p:ph sz="half" idx="2"/>
          </p:nvPr>
        </p:nvPicPr>
        <p:blipFill>
          <a:blip r:embed="rId3"/>
          <a:stretch>
            <a:fillRect/>
          </a:stretch>
        </p:blipFill>
        <p:spPr>
          <a:xfrm>
            <a:off x="4724400" y="2527460"/>
            <a:ext cx="4267200" cy="3594259"/>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Threat to Mangroves</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algn="just"/>
            <a:r>
              <a:rPr lang="en-US" dirty="0" smtClean="0"/>
              <a:t>Mangrove ecosystems serve as breeding, feeding, and nursery grounds for many shellfish, fish, and other wildlife.</a:t>
            </a:r>
          </a:p>
          <a:p>
            <a:pPr algn="just"/>
            <a:endParaRPr lang="en-US" dirty="0" smtClean="0"/>
          </a:p>
          <a:p>
            <a:pPr algn="just"/>
            <a:r>
              <a:rPr lang="en-US" dirty="0" smtClean="0"/>
              <a:t>Rising sea levels and changing salinity pose the most serious threats to these ecosystems. </a:t>
            </a:r>
          </a:p>
          <a:p>
            <a:pPr algn="just">
              <a:buNone/>
            </a:pPr>
            <a:endParaRPr lang="en-US" dirty="0" smtClean="0"/>
          </a:p>
          <a:p>
            <a:pPr algn="just"/>
            <a:r>
              <a:rPr lang="en-US" dirty="0" smtClean="0"/>
              <a:t>Loss of mangroves have a serious economic impact on both fisheries and coastal communities. (</a:t>
            </a:r>
            <a:r>
              <a:rPr lang="en-US" dirty="0" err="1" smtClean="0"/>
              <a:t>Kribi</a:t>
            </a:r>
            <a:r>
              <a:rPr lang="en-US" dirty="0" smtClean="0"/>
              <a:t> and Limbe) </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600" dirty="0" smtClean="0"/>
              <a:t>Cameroon mangrove threatened by climate change and unregulated human exploitation</a:t>
            </a:r>
            <a:endParaRPr lang="en-US" sz="3600" dirty="0"/>
          </a:p>
        </p:txBody>
      </p:sp>
      <p:pic>
        <p:nvPicPr>
          <p:cNvPr id="6" name="Content Placeholder 5" descr="mangrove under threat.jpg"/>
          <p:cNvPicPr>
            <a:picLocks noGrp="1" noChangeAspect="1"/>
          </p:cNvPicPr>
          <p:nvPr>
            <p:ph idx="1"/>
          </p:nvPr>
        </p:nvPicPr>
        <p:blipFill>
          <a:blip r:embed="rId2"/>
          <a:stretch>
            <a:fillRect/>
          </a:stretch>
        </p:blipFill>
        <p:spPr>
          <a:xfrm>
            <a:off x="1295400" y="1447800"/>
            <a:ext cx="6501258" cy="4869668"/>
          </a:xfr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r>
              <a:rPr lang="en-US" dirty="0" smtClean="0"/>
              <a:t>ERuDeF Efforts in Mitigating the effects of Climate Change</a:t>
            </a:r>
            <a:endParaRPr lang="en-US" dirty="0"/>
          </a:p>
        </p:txBody>
      </p:sp>
      <p:sp>
        <p:nvSpPr>
          <p:cNvPr id="3" name="Content Placeholder 2"/>
          <p:cNvSpPr>
            <a:spLocks noGrp="1"/>
          </p:cNvSpPr>
          <p:nvPr>
            <p:ph idx="1"/>
          </p:nvPr>
        </p:nvSpPr>
        <p:spPr>
          <a:xfrm>
            <a:off x="0" y="2057400"/>
            <a:ext cx="9144000" cy="4800600"/>
          </a:xfrm>
        </p:spPr>
        <p:txBody>
          <a:bodyPr/>
          <a:lstStyle/>
          <a:p>
            <a:r>
              <a:rPr lang="en-US" dirty="0" smtClean="0"/>
              <a:t>Protected Area  creation &amp; Mgt</a:t>
            </a:r>
          </a:p>
          <a:p>
            <a:r>
              <a:rPr lang="en-US" dirty="0" smtClean="0"/>
              <a:t>Agro forestry </a:t>
            </a:r>
            <a:r>
              <a:rPr lang="en-US" dirty="0" err="1" smtClean="0"/>
              <a:t>Dev’t</a:t>
            </a:r>
            <a:endParaRPr lang="en-US" dirty="0" smtClean="0"/>
          </a:p>
          <a:p>
            <a:r>
              <a:rPr lang="en-US" dirty="0" smtClean="0"/>
              <a:t>Restoration of Degraded Landscape</a:t>
            </a:r>
          </a:p>
          <a:p>
            <a:r>
              <a:rPr lang="en-US" dirty="0" smtClean="0"/>
              <a:t>Training</a:t>
            </a:r>
          </a:p>
          <a:p>
            <a:r>
              <a:rPr lang="en-US" dirty="0" smtClean="0"/>
              <a:t>Community &amp; School Education</a:t>
            </a:r>
          </a:p>
          <a:p>
            <a:r>
              <a:rPr lang="en-US" dirty="0" smtClean="0"/>
              <a:t>Communication</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PA Creation &amp; Mgt</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ERuDeF, through its Biodiversity conservation program  is determined to create and properly manage a series of protected areas in Cameroon and beyond. </a:t>
            </a:r>
          </a:p>
          <a:p>
            <a:pPr>
              <a:buNone/>
            </a:pPr>
            <a:endParaRPr lang="en-US" dirty="0" smtClean="0"/>
          </a:p>
          <a:p>
            <a:pPr>
              <a:buNone/>
            </a:pPr>
            <a:r>
              <a:rPr lang="en-US" dirty="0" smtClean="0"/>
              <a:t>(Tofala Hill Wildlife Sanctuary, Proposed </a:t>
            </a:r>
            <a:r>
              <a:rPr lang="en-US" dirty="0" err="1" smtClean="0"/>
              <a:t>Mak</a:t>
            </a:r>
            <a:r>
              <a:rPr lang="en-US" dirty="0" smtClean="0"/>
              <a:t>- </a:t>
            </a:r>
            <a:r>
              <a:rPr lang="en-US" dirty="0" err="1" smtClean="0"/>
              <a:t>Betchou</a:t>
            </a:r>
            <a:r>
              <a:rPr lang="en-US" dirty="0" smtClean="0"/>
              <a:t> wildlife Sanctuary, Tofala-</a:t>
            </a:r>
            <a:r>
              <a:rPr lang="en-US" dirty="0" err="1" smtClean="0"/>
              <a:t>mone</a:t>
            </a:r>
            <a:r>
              <a:rPr lang="en-US" dirty="0" smtClean="0"/>
              <a:t> forest corridor, etc)</a:t>
            </a:r>
          </a:p>
          <a:p>
            <a:pPr>
              <a:buNone/>
            </a:pPr>
            <a:endParaRPr lang="en-US" dirty="0" smtClean="0"/>
          </a:p>
          <a:p>
            <a:r>
              <a:rPr lang="en-US" dirty="0" smtClean="0"/>
              <a:t>The creation and mgt of protected areas keep forest resources intact, and provide a safe haven for endangered wildlife species.</a:t>
            </a:r>
          </a:p>
          <a:p>
            <a:endParaRPr lang="en-US" dirty="0" smtClean="0"/>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INTRODUCTION</a:t>
            </a:r>
            <a:endParaRPr lang="en-US" dirty="0"/>
          </a:p>
        </p:txBody>
      </p:sp>
      <p:sp>
        <p:nvSpPr>
          <p:cNvPr id="3" name="Content Placeholder 2"/>
          <p:cNvSpPr>
            <a:spLocks noGrp="1"/>
          </p:cNvSpPr>
          <p:nvPr>
            <p:ph idx="1"/>
          </p:nvPr>
        </p:nvSpPr>
        <p:spPr>
          <a:xfrm>
            <a:off x="381000" y="1524000"/>
            <a:ext cx="8534400" cy="5181600"/>
          </a:xfrm>
        </p:spPr>
        <p:txBody>
          <a:bodyPr>
            <a:normAutofit/>
          </a:bodyPr>
          <a:lstStyle/>
          <a:p>
            <a:pPr algn="just"/>
            <a:r>
              <a:rPr lang="en-US" sz="4000" dirty="0" smtClean="0"/>
              <a:t>Climate change is a large-scale, long-term shift in the earth’s weather patterns or average temperatures.</a:t>
            </a:r>
          </a:p>
          <a:p>
            <a:pPr algn="just">
              <a:buNone/>
            </a:pPr>
            <a:r>
              <a:rPr lang="en-US" sz="4000" dirty="0" smtClean="0"/>
              <a:t> </a:t>
            </a:r>
          </a:p>
          <a:p>
            <a:pPr algn="just"/>
            <a:r>
              <a:rPr lang="en-US" sz="4000" dirty="0" smtClean="0"/>
              <a:t>This is also called global warming.</a:t>
            </a:r>
          </a:p>
          <a:p>
            <a:pPr algn="just"/>
            <a:endParaRPr lang="en-US" dirty="0" smtClean="0"/>
          </a:p>
          <a:p>
            <a:pPr algn="just"/>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Agro forestry </a:t>
            </a:r>
            <a:r>
              <a:rPr lang="en-US" dirty="0" err="1" smtClean="0"/>
              <a:t>Devt</a:t>
            </a:r>
            <a:endParaRPr lang="en-US" dirty="0"/>
          </a:p>
        </p:txBody>
      </p:sp>
      <p:sp>
        <p:nvSpPr>
          <p:cNvPr id="3" name="Content Placeholder 2"/>
          <p:cNvSpPr>
            <a:spLocks noGrp="1"/>
          </p:cNvSpPr>
          <p:nvPr>
            <p:ph idx="1"/>
          </p:nvPr>
        </p:nvSpPr>
        <p:spPr>
          <a:xfrm>
            <a:off x="0" y="1219200"/>
            <a:ext cx="9144000" cy="5638800"/>
          </a:xfrm>
        </p:spPr>
        <p:txBody>
          <a:bodyPr/>
          <a:lstStyle/>
          <a:p>
            <a:pPr algn="just"/>
            <a:r>
              <a:rPr lang="en-US" dirty="0" smtClean="0"/>
              <a:t>Through the Agro forestry and Economic development program, ERuDeF encourages the cultivation of nitrogen fixing and agro forestry tree species in farms. These trees don’t only improve soil fertility and yields, but help absorb excess carbon dioxide emitted into the atmosphere, hence mitigating climate change.</a:t>
            </a:r>
          </a:p>
          <a:p>
            <a:pPr algn="just">
              <a:buNone/>
            </a:pPr>
            <a:endParaRPr lang="en-US" dirty="0" smtClean="0"/>
          </a:p>
          <a:p>
            <a:pPr algn="just"/>
            <a:r>
              <a:rPr lang="en-US" dirty="0" smtClean="0"/>
              <a:t>This program in operational in 4 regions of Cameroon; SW, West, Littoral and North West.</a:t>
            </a:r>
          </a:p>
          <a:p>
            <a:pPr algn="just"/>
            <a:endParaRPr lang="en-US" dirty="0"/>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00200"/>
          </a:xfrm>
        </p:spPr>
        <p:txBody>
          <a:bodyPr>
            <a:normAutofit fontScale="90000"/>
          </a:bodyPr>
          <a:lstStyle/>
          <a:p>
            <a:pPr>
              <a:defRPr/>
            </a:pPr>
            <a:r>
              <a:rPr lang="en-US" dirty="0" smtClean="0"/>
              <a:t/>
            </a:r>
            <a:br>
              <a:rPr lang="en-US" dirty="0" smtClean="0"/>
            </a:br>
            <a:r>
              <a:rPr lang="en-US" dirty="0" smtClean="0"/>
              <a:t/>
            </a:r>
            <a:br>
              <a:rPr lang="en-US" dirty="0" smtClean="0"/>
            </a:br>
            <a:r>
              <a:rPr lang="en-US" sz="2700" dirty="0" smtClean="0"/>
              <a:t>Tree planting and demonstration of </a:t>
            </a:r>
            <a:r>
              <a:rPr lang="en-US" sz="2700" dirty="0" err="1" smtClean="0"/>
              <a:t>agroforestry</a:t>
            </a:r>
            <a:r>
              <a:rPr lang="en-US" sz="2700" dirty="0" smtClean="0"/>
              <a:t> system (allay cropping)</a:t>
            </a:r>
            <a:br>
              <a:rPr lang="en-US" sz="2700" dirty="0" smtClean="0"/>
            </a:br>
            <a:endParaRPr lang="en-US" dirty="0"/>
          </a:p>
        </p:txBody>
      </p:sp>
      <p:sp>
        <p:nvSpPr>
          <p:cNvPr id="4" name="Content Placeholder 3"/>
          <p:cNvSpPr>
            <a:spLocks noGrp="1"/>
          </p:cNvSpPr>
          <p:nvPr>
            <p:ph sz="half" idx="2"/>
          </p:nvPr>
        </p:nvSpPr>
        <p:spPr/>
        <p:txBody>
          <a:bodyPr/>
          <a:lstStyle/>
          <a:p>
            <a:endParaRPr lang="en-US" b="1" dirty="0" smtClean="0"/>
          </a:p>
          <a:p>
            <a:pPr>
              <a:buNone/>
            </a:pPr>
            <a:endParaRPr lang="en-US" dirty="0"/>
          </a:p>
        </p:txBody>
      </p:sp>
      <p:pic>
        <p:nvPicPr>
          <p:cNvPr id="5" name="Picture 3" descr="C:\Users\Communication\Pictures\2011 Pictures\TREES Pics\2010 activities in Alou, West, Payong and others\Visit to Wum\Zi6_1618.JPG"/>
          <p:cNvPicPr>
            <a:picLocks noGrp="1" noChangeAspect="1" noChangeArrowheads="1"/>
          </p:cNvPicPr>
          <p:nvPr>
            <p:ph sz="half" idx="1"/>
          </p:nvPr>
        </p:nvPicPr>
        <p:blipFill>
          <a:blip r:embed="rId2"/>
          <a:srcRect/>
          <a:stretch>
            <a:fillRect/>
          </a:stretch>
        </p:blipFill>
        <p:spPr bwMode="auto">
          <a:xfrm>
            <a:off x="207775" y="2438400"/>
            <a:ext cx="4170807" cy="3124200"/>
          </a:xfrm>
          <a:prstGeom prst="rect">
            <a:avLst/>
          </a:prstGeom>
          <a:noFill/>
          <a:ln w="9525">
            <a:noFill/>
            <a:miter lim="800000"/>
            <a:headEnd/>
            <a:tailEnd/>
          </a:ln>
        </p:spPr>
      </p:pic>
      <p:pic>
        <p:nvPicPr>
          <p:cNvPr id="6" name="Picture 7" descr="S6300174"/>
          <p:cNvPicPr>
            <a:picLocks noChangeAspect="1" noChangeArrowheads="1"/>
          </p:cNvPicPr>
          <p:nvPr/>
        </p:nvPicPr>
        <p:blipFill>
          <a:blip r:embed="rId3"/>
          <a:srcRect/>
          <a:stretch>
            <a:fillRect/>
          </a:stretch>
        </p:blipFill>
        <p:spPr bwMode="auto">
          <a:xfrm>
            <a:off x="4572000" y="2438400"/>
            <a:ext cx="4363106"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pPr algn="just"/>
            <a:r>
              <a:rPr lang="en-US" dirty="0" smtClean="0"/>
              <a:t>The program has introduced the Forest Garden approach which makes the fight against climate change even easier </a:t>
            </a:r>
            <a:endParaRPr lang="en-US" dirty="0"/>
          </a:p>
        </p:txBody>
      </p:sp>
      <p:pic>
        <p:nvPicPr>
          <p:cNvPr id="7" name="Content Placeholder 6" descr="IMG_0497.JPG"/>
          <p:cNvPicPr>
            <a:picLocks noGrp="1" noChangeAspect="1"/>
          </p:cNvPicPr>
          <p:nvPr>
            <p:ph idx="1"/>
          </p:nvPr>
        </p:nvPicPr>
        <p:blipFill>
          <a:blip r:embed="rId2" cstate="print"/>
          <a:stretch>
            <a:fillRect/>
          </a:stretch>
        </p:blipFill>
        <p:spPr>
          <a:xfrm>
            <a:off x="1371600" y="1885950"/>
            <a:ext cx="6477000" cy="4857750"/>
          </a:xfr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7800" y="762000"/>
            <a:ext cx="3657600" cy="5364163"/>
          </a:xfrm>
        </p:spPr>
        <p:txBody>
          <a:bodyPr>
            <a:normAutofit/>
          </a:bodyPr>
          <a:lstStyle/>
          <a:p>
            <a:endParaRPr lang="en-US" sz="3200" dirty="0" smtClean="0"/>
          </a:p>
          <a:p>
            <a:pPr>
              <a:buNone/>
            </a:pPr>
            <a:r>
              <a:rPr lang="en-US" sz="3200" dirty="0" smtClean="0"/>
              <a:t>   Protection of water catchments to ensure water supply and avoid water scarcity due to climate change</a:t>
            </a:r>
          </a:p>
          <a:p>
            <a:r>
              <a:rPr lang="en-US" dirty="0" smtClean="0"/>
              <a:t>(Mt. </a:t>
            </a:r>
            <a:r>
              <a:rPr lang="en-US" dirty="0" err="1" smtClean="0"/>
              <a:t>Cmr</a:t>
            </a:r>
            <a:r>
              <a:rPr lang="en-US" dirty="0" smtClean="0"/>
              <a:t> and Lebialem)</a:t>
            </a:r>
            <a:endParaRPr lang="en-US" dirty="0"/>
          </a:p>
        </p:txBody>
      </p:sp>
      <p:pic>
        <p:nvPicPr>
          <p:cNvPr id="5" name="Picture 5" descr="100_1155"/>
          <p:cNvPicPr>
            <a:picLocks noGrp="1" noChangeAspect="1" noChangeArrowheads="1"/>
          </p:cNvPicPr>
          <p:nvPr>
            <p:ph sz="half" idx="1"/>
          </p:nvPr>
        </p:nvPicPr>
        <p:blipFill>
          <a:blip r:embed="rId2"/>
          <a:srcRect/>
          <a:stretch>
            <a:fillRect/>
          </a:stretch>
        </p:blipFill>
        <p:spPr bwMode="auto">
          <a:xfrm>
            <a:off x="152400" y="1219200"/>
            <a:ext cx="4987742" cy="40618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r>
              <a:rPr lang="en-US" dirty="0" smtClean="0"/>
              <a:t>Restoration of Degraded Landscape (through tree planting)</a:t>
            </a:r>
          </a:p>
        </p:txBody>
      </p:sp>
      <p:sp>
        <p:nvSpPr>
          <p:cNvPr id="3" name="Content Placeholder 2"/>
          <p:cNvSpPr>
            <a:spLocks noGrp="1"/>
          </p:cNvSpPr>
          <p:nvPr>
            <p:ph idx="1"/>
          </p:nvPr>
        </p:nvSpPr>
        <p:spPr>
          <a:xfrm>
            <a:off x="152400" y="1524000"/>
            <a:ext cx="8839200" cy="5181600"/>
          </a:xfrm>
        </p:spPr>
        <p:txBody>
          <a:bodyPr>
            <a:normAutofit/>
          </a:bodyPr>
          <a:lstStyle/>
          <a:p>
            <a:pPr algn="just"/>
            <a:r>
              <a:rPr lang="en-US" sz="3600" dirty="0" smtClean="0"/>
              <a:t>The Conservation of Threatened trees of Mount Cameroon project is focus on the regeneration of threatened trees species and the reforestation of degraded landscapes.</a:t>
            </a:r>
          </a:p>
          <a:p>
            <a:pPr algn="just"/>
            <a:r>
              <a:rPr lang="en-US" sz="3600" dirty="0" smtClean="0"/>
              <a:t>ERuDeF owns a 30000 capacity tree nursery containing threatened tree species that are nursed and planted back into degraded forests.</a:t>
            </a:r>
            <a:endParaRPr lang="en-US" sz="3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Training</a:t>
            </a:r>
            <a:endParaRPr lang="en-US" dirty="0"/>
          </a:p>
        </p:txBody>
      </p:sp>
      <p:sp>
        <p:nvSpPr>
          <p:cNvPr id="3" name="Content Placeholder 2"/>
          <p:cNvSpPr>
            <a:spLocks noGrp="1"/>
          </p:cNvSpPr>
          <p:nvPr>
            <p:ph idx="1"/>
          </p:nvPr>
        </p:nvSpPr>
        <p:spPr>
          <a:xfrm>
            <a:off x="0" y="1143000"/>
            <a:ext cx="9144000" cy="5715000"/>
          </a:xfrm>
        </p:spPr>
        <p:txBody>
          <a:bodyPr>
            <a:noAutofit/>
          </a:bodyPr>
          <a:lstStyle/>
          <a:p>
            <a:pPr algn="just"/>
            <a:r>
              <a:rPr lang="en-US" dirty="0" smtClean="0"/>
              <a:t>The ERuDeF Institute of Biodiversity and Non-profit studies (</a:t>
            </a:r>
            <a:r>
              <a:rPr lang="en-US" dirty="0" err="1" smtClean="0"/>
              <a:t>EIBiNS</a:t>
            </a:r>
            <a:r>
              <a:rPr lang="en-US" dirty="0" smtClean="0"/>
              <a:t>) located in Buea has graduated two batches of conservation leaders with knowledge in fields that include but  not limited to agro forestry mgt, biodiversity conservation, environmental journalism, Applied social research, Environmental and mountain studies, NGO and fundraising studies, etc</a:t>
            </a:r>
          </a:p>
          <a:p>
            <a:pPr algn="just"/>
            <a:r>
              <a:rPr lang="en-US" dirty="0" smtClean="0"/>
              <a:t>The trainee graduates with a mastery of global environmental threats like climate change and ways to mitigate them</a:t>
            </a:r>
          </a:p>
          <a:p>
            <a:pPr algn="just"/>
            <a:endParaRPr lang="en-US" dirty="0" smtClean="0"/>
          </a:p>
          <a:p>
            <a:pPr algn="just"/>
            <a:endParaRPr lang="en-US" dirty="0" smtClean="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Community &amp; School Education</a:t>
            </a:r>
            <a:endParaRPr lang="en-US" dirty="0"/>
          </a:p>
        </p:txBody>
      </p:sp>
      <p:sp>
        <p:nvSpPr>
          <p:cNvPr id="3" name="Content Placeholder 2"/>
          <p:cNvSpPr>
            <a:spLocks noGrp="1"/>
          </p:cNvSpPr>
          <p:nvPr>
            <p:ph sz="half" idx="1"/>
          </p:nvPr>
        </p:nvSpPr>
        <p:spPr>
          <a:xfrm>
            <a:off x="228600" y="1905000"/>
            <a:ext cx="4114800" cy="3581400"/>
          </a:xfrm>
        </p:spPr>
        <p:txBody>
          <a:bodyPr>
            <a:normAutofit fontScale="92500" lnSpcReduction="10000"/>
          </a:bodyPr>
          <a:lstStyle/>
          <a:p>
            <a:pPr algn="just"/>
            <a:r>
              <a:rPr lang="en-US" dirty="0" smtClean="0"/>
              <a:t>The Education for Sustainable Development (ESD) program carries out education in schools and communities on conservation threats, the dangers of climate change and ways of mitigating them.</a:t>
            </a:r>
            <a:endParaRPr lang="en-US" dirty="0"/>
          </a:p>
        </p:txBody>
      </p:sp>
      <p:pic>
        <p:nvPicPr>
          <p:cNvPr id="7" name="Content Placeholder 6" descr="DSCF4446.JPG"/>
          <p:cNvPicPr>
            <a:picLocks noGrp="1" noChangeAspect="1"/>
          </p:cNvPicPr>
          <p:nvPr>
            <p:ph sz="half" idx="2"/>
          </p:nvPr>
        </p:nvPicPr>
        <p:blipFill>
          <a:blip r:embed="rId2" cstate="print"/>
          <a:stretch>
            <a:fillRect/>
          </a:stretch>
        </p:blipFill>
        <p:spPr>
          <a:xfrm>
            <a:off x="4444055" y="2057400"/>
            <a:ext cx="4438207" cy="3313245"/>
          </a:xfrm>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3600" dirty="0" smtClean="0"/>
              <a:t>Conservation education in schools</a:t>
            </a:r>
            <a:endParaRPr lang="en-US" sz="3600" dirty="0"/>
          </a:p>
        </p:txBody>
      </p:sp>
      <p:pic>
        <p:nvPicPr>
          <p:cNvPr id="5" name="Picture 11"/>
          <p:cNvPicPr>
            <a:picLocks noGrp="1" noChangeAspect="1" noChangeArrowheads="1"/>
          </p:cNvPicPr>
          <p:nvPr>
            <p:ph sz="half" idx="1"/>
          </p:nvPr>
        </p:nvPicPr>
        <p:blipFill>
          <a:blip r:embed="rId2"/>
          <a:srcRect/>
          <a:stretch>
            <a:fillRect/>
          </a:stretch>
        </p:blipFill>
        <p:spPr bwMode="auto">
          <a:xfrm>
            <a:off x="112810" y="2057400"/>
            <a:ext cx="4225380" cy="3124200"/>
          </a:xfrm>
          <a:prstGeom prst="rect">
            <a:avLst/>
          </a:prstGeom>
          <a:noFill/>
          <a:ln w="9525">
            <a:noFill/>
            <a:miter lim="800000"/>
            <a:headEnd/>
            <a:tailEnd/>
          </a:ln>
        </p:spPr>
      </p:pic>
      <p:pic>
        <p:nvPicPr>
          <p:cNvPr id="7" name="Picture 7"/>
          <p:cNvPicPr>
            <a:picLocks noGrp="1" noChangeAspect="1" noChangeArrowheads="1"/>
          </p:cNvPicPr>
          <p:nvPr>
            <p:ph sz="half" idx="2"/>
          </p:nvPr>
        </p:nvPicPr>
        <p:blipFill>
          <a:blip r:embed="rId3"/>
          <a:srcRect/>
          <a:stretch>
            <a:fillRect/>
          </a:stretch>
        </p:blipFill>
        <p:spPr bwMode="auto">
          <a:xfrm>
            <a:off x="4530326" y="1994594"/>
            <a:ext cx="4461273" cy="3187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Sensitization through the GVN</a:t>
            </a:r>
          </a:p>
          <a:p>
            <a:pPr>
              <a:buNone/>
            </a:pPr>
            <a:endParaRPr lang="en-US" dirty="0" smtClean="0"/>
          </a:p>
          <a:p>
            <a:r>
              <a:rPr lang="en-US" dirty="0" smtClean="0"/>
              <a:t>Online Media (E- newsletters)</a:t>
            </a:r>
          </a:p>
          <a:p>
            <a:pPr>
              <a:buNone/>
            </a:pPr>
            <a:endParaRPr lang="en-US" dirty="0" smtClean="0"/>
          </a:p>
          <a:p>
            <a:r>
              <a:rPr lang="en-US" dirty="0" smtClean="0"/>
              <a:t>Production of environmental films and documentaries (CEFM)</a:t>
            </a:r>
          </a:p>
          <a:p>
            <a:pPr>
              <a:buNone/>
            </a:pPr>
            <a:endParaRPr lang="en-US" dirty="0" smtClean="0"/>
          </a:p>
          <a:p>
            <a:r>
              <a:rPr lang="en-US" dirty="0" smtClean="0"/>
              <a:t>Green Vision radio and TV underway</a:t>
            </a:r>
          </a:p>
          <a:p>
            <a:pPr>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90500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Media visits to community radio stations and press conferences to educate the public on the dangers of  climate change and ways to fight it</a:t>
            </a:r>
            <a:br>
              <a:rPr lang="en-US" sz="3600" dirty="0" smtClean="0"/>
            </a:br>
            <a:r>
              <a:rPr lang="en-US" dirty="0" smtClean="0"/>
              <a:t/>
            </a:r>
            <a:br>
              <a:rPr lang="en-US" dirty="0" smtClean="0"/>
            </a:br>
            <a:endParaRPr lang="en-US" dirty="0"/>
          </a:p>
        </p:txBody>
      </p:sp>
      <p:pic>
        <p:nvPicPr>
          <p:cNvPr id="4" name="Picture 7"/>
          <p:cNvPicPr>
            <a:picLocks noGrp="1" noChangeAspect="1" noChangeArrowheads="1"/>
          </p:cNvPicPr>
          <p:nvPr>
            <p:ph idx="1"/>
          </p:nvPr>
        </p:nvPicPr>
        <p:blipFill>
          <a:blip r:embed="rId2"/>
          <a:srcRect/>
          <a:stretch>
            <a:fillRect/>
          </a:stretch>
        </p:blipFill>
        <p:spPr bwMode="auto">
          <a:xfrm>
            <a:off x="25641" y="2362200"/>
            <a:ext cx="4262145" cy="3429000"/>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4648200" y="2362200"/>
            <a:ext cx="4267200" cy="33528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Causes</a:t>
            </a:r>
            <a:endParaRPr lang="en-US" dirty="0"/>
          </a:p>
        </p:txBody>
      </p:sp>
      <p:sp>
        <p:nvSpPr>
          <p:cNvPr id="3" name="Content Placeholder 2"/>
          <p:cNvSpPr>
            <a:spLocks noGrp="1"/>
          </p:cNvSpPr>
          <p:nvPr>
            <p:ph idx="1"/>
          </p:nvPr>
        </p:nvSpPr>
        <p:spPr>
          <a:xfrm>
            <a:off x="228600" y="1600200"/>
            <a:ext cx="8915400" cy="4953000"/>
          </a:xfrm>
        </p:spPr>
        <p:txBody>
          <a:bodyPr/>
          <a:lstStyle/>
          <a:p>
            <a:pPr algn="just"/>
            <a:r>
              <a:rPr lang="en-US" dirty="0" smtClean="0"/>
              <a:t>The primary cause of climate change is the burning of leftover fuels, such as oil and coal, which emits greenhouse gases into the atmosphere—primarily carbon dioxide.</a:t>
            </a:r>
          </a:p>
          <a:p>
            <a:pPr algn="just">
              <a:buNone/>
            </a:pPr>
            <a:r>
              <a:rPr lang="en-US" dirty="0" smtClean="0"/>
              <a:t> </a:t>
            </a:r>
          </a:p>
          <a:p>
            <a:pPr algn="just"/>
            <a:r>
              <a:rPr lang="en-US" dirty="0" smtClean="0"/>
              <a:t>Other human activities, such as agriculture and deforestation, also contribute to the proliferation of greenhouse gases that cause climate change.</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4800" b="1" dirty="0" smtClean="0">
                <a:latin typeface="Cambria Math" pitchFamily="18" charset="0"/>
                <a:ea typeface="Cambria Math" pitchFamily="18" charset="0"/>
              </a:rPr>
              <a:t>THANKS FOR YOUR KIND ATTENTION</a:t>
            </a:r>
            <a:endParaRPr lang="en-US" sz="4800" b="1" dirty="0">
              <a:latin typeface="Cambria Math" pitchFamily="18" charset="0"/>
              <a:ea typeface="Cambria Math"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Effects</a:t>
            </a:r>
            <a:endParaRPr lang="en-US" dirty="0"/>
          </a:p>
        </p:txBody>
      </p:sp>
      <p:sp>
        <p:nvSpPr>
          <p:cNvPr id="3" name="Content Placeholder 2"/>
          <p:cNvSpPr>
            <a:spLocks noGrp="1"/>
          </p:cNvSpPr>
          <p:nvPr>
            <p:ph idx="1"/>
          </p:nvPr>
        </p:nvSpPr>
        <p:spPr/>
        <p:txBody>
          <a:bodyPr/>
          <a:lstStyle/>
          <a:p>
            <a:r>
              <a:rPr lang="en-US" dirty="0" smtClean="0"/>
              <a:t>Rising sea levels due to the melting of the glacial ice caps (again, caused by climate change) contribute to greater storm damage;</a:t>
            </a:r>
          </a:p>
          <a:p>
            <a:pPr>
              <a:buNone/>
            </a:pPr>
            <a:endParaRPr lang="en-US" dirty="0" smtClean="0"/>
          </a:p>
          <a:p>
            <a:r>
              <a:rPr lang="en-US" dirty="0" smtClean="0"/>
              <a:t>Higher temperatures are associated with stronger and more frequent storms</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Effects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Additional rainfall, particularly during severe weather events, leads to flooding and other damage</a:t>
            </a:r>
          </a:p>
          <a:p>
            <a:pPr>
              <a:buNone/>
            </a:pPr>
            <a:endParaRPr lang="en-US" dirty="0" smtClean="0"/>
          </a:p>
          <a:p>
            <a:r>
              <a:rPr lang="en-US" dirty="0" smtClean="0"/>
              <a:t> An increase in the incidence and severity of wildfires threatens habitats, homes, and lives.</a:t>
            </a:r>
          </a:p>
          <a:p>
            <a:pPr>
              <a:buNone/>
            </a:pPr>
            <a:endParaRPr lang="en-US" dirty="0" smtClean="0"/>
          </a:p>
          <a:p>
            <a:r>
              <a:rPr lang="en-US" dirty="0" smtClean="0"/>
              <a:t>Heat waves contribute to human deaths and other consequences.</a:t>
            </a:r>
            <a:endParaRPr lang="en-US" dirty="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smtClean="0"/>
              <a:t>Many threatened species live in areas that are severely affected by climate change. And climate change is happening too quickly for many species to adapt.</a:t>
            </a:r>
          </a:p>
          <a:p>
            <a:pPr>
              <a:buNone/>
            </a:pPr>
            <a:endParaRPr lang="en-US" dirty="0" smtClean="0"/>
          </a:p>
          <a:p>
            <a:r>
              <a:rPr lang="en-US" dirty="0" smtClean="0"/>
              <a:t>Below are few examples of how climate change increases the challenges we’re already facing in our conservation work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Climate Change and Wildlife</a:t>
            </a:r>
            <a:endParaRPr lang="en-US" sz="4800" b="1" dirty="0"/>
          </a:p>
        </p:txBody>
      </p:sp>
      <p:sp>
        <p:nvSpPr>
          <p:cNvPr id="3" name="Content Placeholder 2"/>
          <p:cNvSpPr>
            <a:spLocks noGrp="1"/>
          </p:cNvSpPr>
          <p:nvPr>
            <p:ph idx="1"/>
          </p:nvPr>
        </p:nvSpPr>
        <p:spPr/>
        <p:txBody>
          <a:bodyPr/>
          <a:lstStyle/>
          <a:p>
            <a:r>
              <a:rPr lang="en-US" dirty="0" smtClean="0"/>
              <a:t>Gorilla</a:t>
            </a:r>
          </a:p>
          <a:p>
            <a:pPr>
              <a:buNone/>
            </a:pPr>
            <a:endParaRPr lang="en-US" dirty="0" smtClean="0"/>
          </a:p>
          <a:p>
            <a:r>
              <a:rPr lang="en-US" dirty="0" smtClean="0"/>
              <a:t>Elephant</a:t>
            </a:r>
          </a:p>
          <a:p>
            <a:endParaRPr lang="en-US" dirty="0" smtClean="0"/>
          </a:p>
          <a:p>
            <a:r>
              <a:rPr lang="en-US" dirty="0" smtClean="0"/>
              <a:t>Chimpanzee</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dirty="0" smtClean="0"/>
              <a:t/>
            </a:r>
            <a:br>
              <a:rPr lang="en-US" dirty="0" smtClean="0"/>
            </a:br>
            <a:r>
              <a:rPr lang="en-US" dirty="0" smtClean="0"/>
              <a:t>The Cross-river Gorilla</a:t>
            </a:r>
            <a:endParaRPr lang="en-US" dirty="0"/>
          </a:p>
        </p:txBody>
      </p:sp>
      <p:sp>
        <p:nvSpPr>
          <p:cNvPr id="3" name="Content Placeholder 2"/>
          <p:cNvSpPr>
            <a:spLocks noGrp="1"/>
          </p:cNvSpPr>
          <p:nvPr>
            <p:ph sz="half" idx="1"/>
          </p:nvPr>
        </p:nvSpPr>
        <p:spPr>
          <a:xfrm>
            <a:off x="0" y="1524000"/>
            <a:ext cx="4114800" cy="4343400"/>
          </a:xfrm>
        </p:spPr>
        <p:txBody>
          <a:bodyPr>
            <a:noAutofit/>
          </a:bodyPr>
          <a:lstStyle/>
          <a:p>
            <a:pPr algn="just"/>
            <a:r>
              <a:rPr lang="en-US" sz="2300" dirty="0" smtClean="0"/>
              <a:t>The cross river gorilla is currently the world’s rarest great ape, with a population of only around 250-300 restricted to a small area of highland forest on the border of Cameroon and Nigeria (Lebialem highlands conservation complex)</a:t>
            </a:r>
          </a:p>
          <a:p>
            <a:pPr algn="just"/>
            <a:r>
              <a:rPr lang="en-US" sz="2300" dirty="0" smtClean="0"/>
              <a:t>Suffers threats that include habitat loss due to bushfires caused by climate change</a:t>
            </a:r>
          </a:p>
        </p:txBody>
      </p:sp>
      <p:pic>
        <p:nvPicPr>
          <p:cNvPr id="6" name="Content Placeholder 5" descr="CRG.jpg"/>
          <p:cNvPicPr>
            <a:picLocks noGrp="1" noChangeAspect="1"/>
          </p:cNvPicPr>
          <p:nvPr>
            <p:ph sz="half" idx="2"/>
          </p:nvPr>
        </p:nvPicPr>
        <p:blipFill>
          <a:blip r:embed="rId2"/>
          <a:stretch>
            <a:fillRect/>
          </a:stretch>
        </p:blipFill>
        <p:spPr>
          <a:xfrm>
            <a:off x="4191000" y="1676400"/>
            <a:ext cx="4807889" cy="4191000"/>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Elephant</a:t>
            </a:r>
            <a:endParaRPr lang="en-US" dirty="0"/>
          </a:p>
        </p:txBody>
      </p:sp>
      <p:sp>
        <p:nvSpPr>
          <p:cNvPr id="3" name="Content Placeholder 2"/>
          <p:cNvSpPr>
            <a:spLocks noGrp="1"/>
          </p:cNvSpPr>
          <p:nvPr>
            <p:ph sz="half" idx="1"/>
          </p:nvPr>
        </p:nvSpPr>
        <p:spPr>
          <a:xfrm>
            <a:off x="304800" y="1447800"/>
            <a:ext cx="3505200" cy="4572001"/>
          </a:xfrm>
        </p:spPr>
        <p:txBody>
          <a:bodyPr/>
          <a:lstStyle/>
          <a:p>
            <a:r>
              <a:rPr lang="en-US" b="1" dirty="0" smtClean="0"/>
              <a:t>elephants</a:t>
            </a:r>
            <a:r>
              <a:rPr lang="en-US" dirty="0" smtClean="0"/>
              <a:t>  face a range of threats including shrinking living space, which brings them more frequently into conflict with people</a:t>
            </a:r>
            <a:endParaRPr lang="en-US" dirty="0"/>
          </a:p>
        </p:txBody>
      </p:sp>
      <p:pic>
        <p:nvPicPr>
          <p:cNvPr id="5" name="Content Placeholder 4" descr="elephant1_400_18759.jpg"/>
          <p:cNvPicPr>
            <a:picLocks noGrp="1" noChangeAspect="1"/>
          </p:cNvPicPr>
          <p:nvPr>
            <p:ph sz="half" idx="2"/>
          </p:nvPr>
        </p:nvPicPr>
        <p:blipFill>
          <a:blip r:embed="rId2"/>
          <a:stretch>
            <a:fillRect/>
          </a:stretch>
        </p:blipFill>
        <p:spPr>
          <a:xfrm>
            <a:off x="4343400" y="1447799"/>
            <a:ext cx="4739481" cy="4739481"/>
          </a:xfrm>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991</Words>
  <Application>Microsoft Office PowerPoint</Application>
  <PresentationFormat>On-screen Show (4:3)</PresentationFormat>
  <Paragraphs>104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HOW CLIMATE CHANGE AFFECTS WILDLIFE AND FRAGILE ENVIRONMENTS</vt:lpstr>
      <vt:lpstr>INTRODUCTION</vt:lpstr>
      <vt:lpstr>Causes</vt:lpstr>
      <vt:lpstr>Effects</vt:lpstr>
      <vt:lpstr>Effects cont’d</vt:lpstr>
      <vt:lpstr>PowerPoint Presentation</vt:lpstr>
      <vt:lpstr>Climate Change and Wildlife</vt:lpstr>
      <vt:lpstr> The Cross-river Gorilla</vt:lpstr>
      <vt:lpstr>Elephant</vt:lpstr>
      <vt:lpstr>PowerPoint Presentation</vt:lpstr>
      <vt:lpstr>The Cameroon-Nigeria Chimpanzee   This specie is particularly vulnerable to climate change since half of its entire population survives in lowland forests greatly affected by global warming</vt:lpstr>
      <vt:lpstr>Climate change and Forests</vt:lpstr>
      <vt:lpstr>Climate change increases the size and number of forest fires, insect outbreaks, and tree deaths causing the disappearance of our forests</vt:lpstr>
      <vt:lpstr>Climate change and Water</vt:lpstr>
      <vt:lpstr>Widespread floods, as the glaciers melt, are being followed by long-term water shortages, and massive humanitarian, social (cholera) and environmental problems. Less fresh water means less agriculture, food and income </vt:lpstr>
      <vt:lpstr>Threat to Mangroves</vt:lpstr>
      <vt:lpstr>Cameroon mangrove threatened by climate change and unregulated human exploitation</vt:lpstr>
      <vt:lpstr>ERuDeF Efforts in Mitigating the effects of Climate Change</vt:lpstr>
      <vt:lpstr>PA Creation &amp; Mgt</vt:lpstr>
      <vt:lpstr>Agro forestry Devt</vt:lpstr>
      <vt:lpstr>  Tree planting and demonstration of agroforestry system (allay cropping) </vt:lpstr>
      <vt:lpstr>The program has introduced the Forest Garden approach which makes the fight against climate change even easier </vt:lpstr>
      <vt:lpstr>PowerPoint Presentation</vt:lpstr>
      <vt:lpstr>Restoration of Degraded Landscape (through tree planting)</vt:lpstr>
      <vt:lpstr>Training</vt:lpstr>
      <vt:lpstr>Community &amp; School Education</vt:lpstr>
      <vt:lpstr>Conservation education in schools</vt:lpstr>
      <vt:lpstr>Communication</vt:lpstr>
      <vt:lpstr>  Media visits to community radio stations and press conferences to educate the public on the dangers of  climate change and ways to fight it  </vt:lpstr>
      <vt:lpstr>THANKS FOR YOUR KIND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CLIMATE CHANGE AFFECTS WILDLIFE AND FRAGILE ENVIRONMENTS</dc:title>
  <dc:creator>cadi</dc:creator>
  <cp:lastModifiedBy>Windows User</cp:lastModifiedBy>
  <cp:revision>80</cp:revision>
  <dcterms:created xsi:type="dcterms:W3CDTF">2015-09-19T10:52:40Z</dcterms:created>
  <dcterms:modified xsi:type="dcterms:W3CDTF">2015-09-21T17:05:55Z</dcterms:modified>
</cp:coreProperties>
</file>